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9" r:id="rId4"/>
    <p:sldId id="293" r:id="rId5"/>
    <p:sldId id="260" r:id="rId6"/>
    <p:sldId id="294" r:id="rId7"/>
    <p:sldId id="261" r:id="rId8"/>
    <p:sldId id="262" r:id="rId9"/>
    <p:sldId id="290" r:id="rId10"/>
    <p:sldId id="295" r:id="rId11"/>
    <p:sldId id="291" r:id="rId12"/>
    <p:sldId id="292" r:id="rId13"/>
    <p:sldId id="266" r:id="rId14"/>
    <p:sldId id="267" r:id="rId15"/>
    <p:sldId id="268" r:id="rId16"/>
    <p:sldId id="296" r:id="rId17"/>
    <p:sldId id="269" r:id="rId18"/>
    <p:sldId id="270" r:id="rId19"/>
    <p:sldId id="271" r:id="rId20"/>
    <p:sldId id="287" r:id="rId21"/>
    <p:sldId id="286" r:id="rId22"/>
    <p:sldId id="273" r:id="rId23"/>
    <p:sldId id="265" r:id="rId24"/>
    <p:sldId id="276" r:id="rId25"/>
    <p:sldId id="277" r:id="rId26"/>
    <p:sldId id="279" r:id="rId27"/>
    <p:sldId id="280" r:id="rId28"/>
    <p:sldId id="281" r:id="rId29"/>
    <p:sldId id="28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24" autoAdjust="0"/>
    <p:restoredTop sz="73026" autoAdjust="0"/>
  </p:normalViewPr>
  <p:slideViewPr>
    <p:cSldViewPr snapToGrid="0" snapToObjects="1">
      <p:cViewPr varScale="1">
        <p:scale>
          <a:sx n="70" d="100"/>
          <a:sy n="70" d="100"/>
        </p:scale>
        <p:origin x="264" y="184"/>
      </p:cViewPr>
      <p:guideLst>
        <p:guide orient="horz" pos="2069"/>
        <p:guide pos="2880"/>
      </p:guideLst>
    </p:cSldViewPr>
  </p:slideViewPr>
  <p:outlineViewPr>
    <p:cViewPr>
      <p:scale>
        <a:sx n="33" d="100"/>
        <a:sy n="33" d="100"/>
      </p:scale>
      <p:origin x="0" y="-4912"/>
    </p:cViewPr>
  </p:outlineViewPr>
  <p:notesTextViewPr>
    <p:cViewPr>
      <p:scale>
        <a:sx n="100" d="100"/>
        <a:sy n="100" d="100"/>
      </p:scale>
      <p:origin x="0" y="0"/>
    </p:cViewPr>
  </p:notesTextViewPr>
  <p:notesViewPr>
    <p:cSldViewPr snapToGrid="0" snapToObjects="1" showGuides="1">
      <p:cViewPr varScale="1">
        <p:scale>
          <a:sx n="105" d="100"/>
          <a:sy n="105" d="100"/>
        </p:scale>
        <p:origin x="287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1/31/20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dirty="0"/>
          </a:p>
        </p:txBody>
      </p:sp>
    </p:spTree>
    <p:extLst>
      <p:ext uri="{BB962C8B-B14F-4D97-AF65-F5344CB8AC3E}">
        <p14:creationId xmlns:p14="http://schemas.microsoft.com/office/powerpoint/2010/main" val="2327220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We have demonstrated competitive mapping. But we should include taxonomy information, otherwise we could not place the reads on a taxonomical node.</a:t>
            </a:r>
          </a:p>
          <a:p>
            <a:pPr marL="0" lvl="0" indent="0">
              <a:buNone/>
            </a:pPr>
            <a:endParaRPr lang="en-GB" noProof="0" dirty="0"/>
          </a:p>
          <a:p>
            <a:pPr marL="0" lvl="0" indent="0">
              <a:buNone/>
            </a:pPr>
            <a:r>
              <a:rPr lang="en-GB" noProof="0" dirty="0"/>
              <a:t>Taxonomy is a tree like hierarchical structure. The base node is named as root. All the lineages diverge from that point.</a:t>
            </a:r>
          </a:p>
          <a:p>
            <a:pPr marL="0" lvl="0" indent="0">
              <a:buNone/>
            </a:pPr>
            <a:endParaRPr lang="en-GB" noProof="0" dirty="0"/>
          </a:p>
          <a:p>
            <a:pPr marL="0" lvl="0" indent="0">
              <a:buNone/>
            </a:pPr>
            <a:r>
              <a:rPr lang="en-GB" noProof="0" dirty="0"/>
              <a:t>Taxonomy information is needed to curate reference genome databases, and place DNA sequences on higher taxonomical nodes if needed.</a:t>
            </a:r>
          </a:p>
          <a:p>
            <a:pPr marL="0" lvl="0" indent="0">
              <a:buNone/>
            </a:pPr>
            <a:endParaRPr lang="en-GB" noProof="0" dirty="0"/>
          </a:p>
          <a:p>
            <a:pPr marL="0" lvl="0" indent="0">
              <a:buNone/>
            </a:pPr>
            <a:r>
              <a:rPr lang="en-GB" noProof="0" dirty="0"/>
              <a:t>Which taxonomic clade are the reads fall? We align our DNA sequences to reference genomes. These genomes have taxonomy information that</a:t>
            </a:r>
            <a:r>
              <a:rPr lang="en-GB" baseline="0" noProof="0" dirty="0"/>
              <a:t> defines their place in the taxonomy tree</a:t>
            </a:r>
            <a:r>
              <a:rPr lang="en-GB" noProof="0" dirty="0"/>
              <a:t>. If we could map a DNA sequence to only</a:t>
            </a:r>
            <a:r>
              <a:rPr lang="en-GB" baseline="0" noProof="0" dirty="0"/>
              <a:t> one </a:t>
            </a:r>
            <a:r>
              <a:rPr lang="en-GB" noProof="0" dirty="0"/>
              <a:t>reference genome with</a:t>
            </a:r>
            <a:r>
              <a:rPr lang="en-GB" baseline="0" noProof="0" dirty="0"/>
              <a:t> a high similarity</a:t>
            </a:r>
            <a:r>
              <a:rPr lang="en-GB" noProof="0" dirty="0"/>
              <a:t>, that means we find a taxonomy lineage for this sequence.</a:t>
            </a:r>
          </a:p>
          <a:p>
            <a:pPr marL="0" lvl="0" indent="0">
              <a:buNone/>
            </a:pPr>
            <a:endParaRPr lang="en-GB" noProof="0" dirty="0"/>
          </a:p>
          <a:p>
            <a:pPr marL="0" lvl="0" indent="0">
              <a:buNone/>
            </a:pPr>
            <a:r>
              <a:rPr lang="en-GB" noProof="0" dirty="0"/>
              <a:t>What if we map aDNA sequence to more then one reference genome? Then we need to analyse</a:t>
            </a:r>
            <a:r>
              <a:rPr lang="en-GB" baseline="0" noProof="0" dirty="0"/>
              <a:t> the alignments </a:t>
            </a:r>
            <a:r>
              <a:rPr lang="en-GB" noProof="0" dirty="0"/>
              <a:t>on a taxonomy tree. So,</a:t>
            </a:r>
            <a:r>
              <a:rPr lang="en-GB" baseline="0" noProof="0" dirty="0"/>
              <a:t> it is possible to place a DNA sequence anywhere in the taxonomical tree.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At the end, we end up a table showing the taxonomy nodes and the DNA read counts that are associated with those nodes.</a:t>
            </a:r>
          </a:p>
          <a:p>
            <a:pPr marL="0" lvl="0" indent="0">
              <a:buNone/>
            </a:pPr>
            <a:endParaRPr lang="en-GB" noProof="0" dirty="0"/>
          </a:p>
          <a:p>
            <a:pPr marL="0" lvl="0" indent="0">
              <a:buNone/>
            </a:pPr>
            <a:r>
              <a:rPr lang="en-GB" noProof="0" dirty="0"/>
              <a:t>Then we could continue with absolute</a:t>
            </a:r>
            <a:r>
              <a:rPr lang="en-GB" baseline="0" noProof="0" dirty="0"/>
              <a:t> abundances or we transform absolute abundances to relative abundance (that shows the proportion).</a:t>
            </a:r>
            <a:endParaRPr lang="en-GB" noProof="0" dirty="0"/>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So, if we come to ancient metagenomics, now we are working with a material that could be up to thousands of years old. Theoretically DNA could survive up to one million years.</a:t>
            </a:r>
          </a:p>
          <a:p>
            <a:pPr marL="0" lvl="0" indent="0">
              <a:buNone/>
            </a:pPr>
            <a:endParaRPr lang="en-GB" noProof="0" dirty="0"/>
          </a:p>
          <a:p>
            <a:pPr marL="0" lvl="0" indent="0">
              <a:buNone/>
            </a:pPr>
            <a:r>
              <a:rPr lang="en-GB" noProof="0" dirty="0"/>
              <a:t>The oldest ancient genome recovered is 700 thousand years old. </a:t>
            </a:r>
          </a:p>
          <a:p>
            <a:pPr marL="0" lvl="0" indent="0">
              <a:buNone/>
            </a:pPr>
            <a:endParaRPr lang="en-GB" noProof="0" dirty="0"/>
          </a:p>
          <a:p>
            <a:pPr marL="0" lvl="0" indent="0">
              <a:buNone/>
            </a:pPr>
            <a:r>
              <a:rPr lang="en-GB" noProof="0" dirty="0"/>
              <a:t>Ancient metagenomics could help us to </a:t>
            </a:r>
          </a:p>
          <a:p>
            <a:pPr marL="171450" lvl="0" indent="-171450">
              <a:buFontTx/>
              <a:buChar char="-"/>
            </a:pPr>
            <a:r>
              <a:rPr lang="en-GB" noProof="0" dirty="0"/>
              <a:t>Observe ancestral state of our microbiome</a:t>
            </a:r>
          </a:p>
          <a:p>
            <a:pPr marL="171450" lvl="0" indent="-171450">
              <a:buFontTx/>
              <a:buChar char="-"/>
            </a:pPr>
            <a:r>
              <a:rPr lang="en-GB" noProof="0" dirty="0"/>
              <a:t>Study</a:t>
            </a:r>
            <a:r>
              <a:rPr lang="en-GB" baseline="0" noProof="0" dirty="0"/>
              <a:t> </a:t>
            </a:r>
            <a:r>
              <a:rPr lang="en-GB" noProof="0" dirty="0"/>
              <a:t>microbiome </a:t>
            </a:r>
            <a:r>
              <a:rPr lang="en-GB" baseline="0" noProof="0" dirty="0"/>
              <a:t>evolution</a:t>
            </a:r>
          </a:p>
          <a:p>
            <a:pPr marL="171450" lvl="0" indent="-171450">
              <a:buFontTx/>
              <a:buChar char="-"/>
            </a:pPr>
            <a:r>
              <a:rPr lang="en-GB" baseline="0" noProof="0" dirty="0"/>
              <a:t>Understand how pathogens evolved</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How we could access to this microbial diversity? If we take an ancient sample and sequence it.</a:t>
            </a:r>
          </a:p>
          <a:p>
            <a:pPr marL="0" lvl="0" indent="0">
              <a:buNone/>
            </a:pPr>
            <a:endParaRPr lang="en-GB" noProof="0" dirty="0"/>
          </a:p>
          <a:p>
            <a:pPr marL="0" lvl="0" indent="0">
              <a:buNone/>
            </a:pPr>
            <a:r>
              <a:rPr lang="en-GB" noProof="0" dirty="0"/>
              <a:t>Just a small portion of this material belongs to host DNA. But that depends on the preservation</a:t>
            </a:r>
            <a:r>
              <a:rPr lang="en-GB" baseline="0" noProof="0" dirty="0"/>
              <a:t> status of the sample. This figure (1%) shows one of my latest study.</a:t>
            </a:r>
            <a:endParaRPr lang="en-GB" noProof="0" dirty="0"/>
          </a:p>
          <a:p>
            <a:pPr marL="0" lvl="0" indent="0">
              <a:buNone/>
            </a:pPr>
            <a:endParaRPr lang="en-GB" noProof="0" dirty="0"/>
          </a:p>
          <a:p>
            <a:pPr marL="0" lvl="0" indent="0">
              <a:buNone/>
            </a:pPr>
            <a:r>
              <a:rPr lang="en-GB" noProof="0" dirty="0"/>
              <a:t>Rest of the DNA sequences either comes from the host microbiome or the microbiome that surrounds the historical material.</a:t>
            </a:r>
          </a:p>
          <a:p>
            <a:pPr marL="0" lvl="0" indent="0">
              <a:buNone/>
            </a:pPr>
            <a:endParaRPr lang="en-GB" noProof="0" dirty="0"/>
          </a:p>
          <a:p>
            <a:pPr marL="0" lvl="0" indent="0">
              <a:buNone/>
            </a:pPr>
            <a:r>
              <a:rPr lang="en-GB" noProof="0" dirty="0"/>
              <a:t>Still, we could not characterise the rest. And this is a problem.</a:t>
            </a:r>
          </a:p>
          <a:p>
            <a:pPr marL="0" lvl="0" indent="0">
              <a:buNone/>
            </a:pPr>
            <a:endParaRPr lang="en-GB" noProof="0" dirty="0"/>
          </a:p>
          <a:p>
            <a:pPr marL="0" lvl="0" indent="0">
              <a:buNone/>
            </a:pPr>
            <a:endParaRPr lang="en-GB" noProof="0" dirty="0"/>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Another important aspect is DNA damage. DNA</a:t>
            </a:r>
            <a:r>
              <a:rPr lang="en-GB" baseline="0" noProof="0" dirty="0"/>
              <a:t> sequences often show nucleotide lesions. And those lesions </a:t>
            </a:r>
            <a:r>
              <a:rPr lang="en-GB" noProof="0" dirty="0"/>
              <a:t>often interferes mapping process. </a:t>
            </a:r>
          </a:p>
          <a:p>
            <a:pPr marL="0" lvl="0" indent="0">
              <a:buNone/>
            </a:pPr>
            <a:endParaRPr lang="en-GB" noProof="0" dirty="0"/>
          </a:p>
          <a:p>
            <a:pPr marL="0" lvl="0" indent="0">
              <a:buNone/>
            </a:pPr>
            <a:r>
              <a:rPr lang="en-GB" noProof="0" dirty="0"/>
              <a:t>So, relaxed alignment parameters should be selected</a:t>
            </a:r>
            <a:r>
              <a:rPr lang="en-GB" baseline="0" noProof="0" dirty="0"/>
              <a:t> in order to align aDNA fragments and that strategy allow more false positives. However, DNA damage also is used to as a marker to authenticate ancient DNA sequences.</a:t>
            </a:r>
            <a:endParaRPr lang="en-GB" noProof="0" dirty="0"/>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Another problem is the database bias. Our reference genomes database are biased to well known and well studied microbial species.</a:t>
            </a:r>
          </a:p>
          <a:p>
            <a:pPr marL="0" lvl="0" indent="0">
              <a:buNone/>
            </a:pPr>
            <a:endParaRPr lang="en-GB" noProof="0" dirty="0"/>
          </a:p>
          <a:p>
            <a:pPr marL="0" lvl="0" indent="0">
              <a:buNone/>
            </a:pPr>
            <a:r>
              <a:rPr lang="en-GB" noProof="0" dirty="0"/>
              <a:t>We</a:t>
            </a:r>
            <a:r>
              <a:rPr lang="en-GB" baseline="0" noProof="0" dirty="0"/>
              <a:t> have enough information to classify species. But there is also an intraspecific diversity which contains significant variation between strain of the same species. </a:t>
            </a:r>
            <a:r>
              <a:rPr lang="en-GB" noProof="0" dirty="0"/>
              <a:t>We don’t have most of the species that are existed in ancient times. So</a:t>
            </a:r>
            <a:r>
              <a:rPr lang="en-GB" baseline="0" noProof="0" dirty="0"/>
              <a:t> we limited with our current knowledge.</a:t>
            </a:r>
            <a:endParaRPr lang="en-GB" noProof="0" dirty="0"/>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extLst>
      <p:ext uri="{BB962C8B-B14F-4D97-AF65-F5344CB8AC3E}">
        <p14:creationId xmlns:p14="http://schemas.microsoft.com/office/powerpoint/2010/main" val="420083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What</a:t>
            </a:r>
            <a:r>
              <a:rPr lang="en-GB" baseline="0" noProof="0" dirty="0"/>
              <a:t> is the metagenomic method in ancient metagenomics?</a:t>
            </a:r>
            <a:endParaRPr lang="en-GB" noProof="0" dirty="0"/>
          </a:p>
          <a:p>
            <a:pPr marL="0" lvl="0" indent="0">
              <a:buNone/>
            </a:pPr>
            <a:endParaRPr lang="en-GB" noProof="0" dirty="0"/>
          </a:p>
          <a:p>
            <a:pPr marL="0" lvl="0" indent="0">
              <a:buNone/>
            </a:pPr>
            <a:r>
              <a:rPr lang="en-GB" noProof="0" dirty="0"/>
              <a:t>We start with a sample. Let’s focus on ancient human metagenomics for now. For a typical demography study, we use petrous bones, teeth pulp material. Also we could use preserved bone material as well. </a:t>
            </a:r>
          </a:p>
          <a:p>
            <a:pPr marL="0" lvl="0" indent="0">
              <a:buNone/>
            </a:pPr>
            <a:endParaRPr lang="en-GB" noProof="0" dirty="0"/>
          </a:p>
          <a:p>
            <a:pPr marL="0" lvl="0" indent="0">
              <a:buNone/>
            </a:pPr>
            <a:r>
              <a:rPr lang="en-GB" noProof="0" dirty="0"/>
              <a:t>However those materials could encapsulate low amounts of human microbiome species. </a:t>
            </a:r>
          </a:p>
          <a:p>
            <a:pPr marL="0" lvl="0" indent="0">
              <a:buNone/>
            </a:pPr>
            <a:endParaRPr lang="en-GB" noProof="0" dirty="0"/>
          </a:p>
          <a:p>
            <a:pPr marL="0" lvl="0" indent="0">
              <a:buNone/>
            </a:pPr>
            <a:r>
              <a:rPr lang="en-GB" noProof="0" dirty="0"/>
              <a:t>Ancient calculus, conceived wet tissues (like Tyrolean iceman gut) could be used as well to study human ancient microbiome. Those samples helps us to view the metagenome of ancient individuals.</a:t>
            </a:r>
          </a:p>
          <a:p>
            <a:pPr marL="0" lvl="0" indent="0">
              <a:buNone/>
            </a:pPr>
            <a:endParaRPr lang="en-GB" noProof="0" dirty="0"/>
          </a:p>
          <a:p>
            <a:pPr marL="0" lvl="0" indent="0">
              <a:buNone/>
            </a:pPr>
            <a:r>
              <a:rPr lang="en-GB" noProof="0" dirty="0"/>
              <a:t>Teeth pulp could conserve blood borne pathogens. And</a:t>
            </a:r>
            <a:r>
              <a:rPr lang="en-GB" baseline="0" noProof="0" dirty="0"/>
              <a:t> it is shown that they have a greater microbial diversity then petrous bones.</a:t>
            </a:r>
          </a:p>
          <a:p>
            <a:pPr marL="0" lvl="0" indent="0">
              <a:buNone/>
            </a:pPr>
            <a:endParaRPr lang="en-GB" noProof="0" dirty="0"/>
          </a:p>
          <a:p>
            <a:pPr marL="0" lvl="0" indent="0">
              <a:buNone/>
            </a:pPr>
            <a:r>
              <a:rPr lang="en-GB" noProof="0" dirty="0"/>
              <a:t>Even long bones could conserve pathogens</a:t>
            </a:r>
            <a:r>
              <a:rPr lang="en-GB" baseline="0" noProof="0" dirty="0"/>
              <a:t> if they have visible lesions.</a:t>
            </a:r>
            <a:endParaRPr lang="en-GB" noProof="0" dirty="0"/>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extLst>
      <p:ext uri="{BB962C8B-B14F-4D97-AF65-F5344CB8AC3E}">
        <p14:creationId xmlns:p14="http://schemas.microsoft.com/office/powerpoint/2010/main" val="3094950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The ancient metagenomic process starts with a usual ancient demography analysis. We extract DNA sequences from historical specimens and select the sequencing strategy.</a:t>
            </a:r>
          </a:p>
          <a:p>
            <a:pPr marL="0" lvl="0" indent="0">
              <a:buNone/>
            </a:pPr>
            <a:endParaRPr lang="en-GB" noProof="0" dirty="0"/>
          </a:p>
          <a:p>
            <a:pPr marL="0" lvl="0" indent="0">
              <a:buNone/>
            </a:pPr>
            <a:r>
              <a:rPr lang="en-GB" noProof="0" dirty="0"/>
              <a:t>In amplicon sequencing, we amplify marker sequences that distinguish between species. For bacteria, that marker sequence is generally 16S rDNA sequence.</a:t>
            </a:r>
            <a:r>
              <a:rPr lang="en-GB" baseline="0" noProof="0" dirty="0"/>
              <a:t> </a:t>
            </a:r>
            <a:r>
              <a:rPr lang="en-GB" noProof="0" dirty="0"/>
              <a:t>Using universal primers that targets this sequences, we amplify DNA sequences and then use next generation sequencing technology.</a:t>
            </a:r>
            <a:r>
              <a:rPr lang="en-GB" baseline="0" noProof="0" dirty="0"/>
              <a:t> </a:t>
            </a:r>
            <a:r>
              <a:rPr lang="en-GB" noProof="0" dirty="0"/>
              <a:t>After sequencing, we align marker sequences back to their references.</a:t>
            </a:r>
            <a:r>
              <a:rPr lang="en-GB" baseline="0" noProof="0" dirty="0"/>
              <a:t> </a:t>
            </a:r>
            <a:r>
              <a:rPr lang="en-GB" noProof="0" dirty="0"/>
              <a:t>Then we count the aligned sequences. Since we know the copy number of each gene, we could normalise the counted value and find the abundance of each microbe. </a:t>
            </a:r>
          </a:p>
          <a:p>
            <a:pPr marL="0" lvl="0" indent="0">
              <a:buNone/>
            </a:pPr>
            <a:endParaRPr lang="en-GB" noProof="0" dirty="0"/>
          </a:p>
          <a:p>
            <a:pPr marL="0" lvl="0" indent="0">
              <a:buNone/>
            </a:pPr>
            <a:r>
              <a:rPr lang="en-GB" noProof="0" dirty="0"/>
              <a:t>In shotgun sequencing, we randomly amplify what we have found in the historical sample. We do not seek for any particular markers. In modern metagenomic studies, generally we chemically or physically break DNA strand to form smaller fragments.</a:t>
            </a:r>
            <a:r>
              <a:rPr lang="en-GB" baseline="0" noProof="0" dirty="0"/>
              <a:t> </a:t>
            </a:r>
            <a:r>
              <a:rPr lang="en-GB" noProof="0" dirty="0"/>
              <a:t>However in ancient DNA studies we do not to do this since we have already fragmented </a:t>
            </a:r>
            <a:r>
              <a:rPr lang="en-GB" noProof="0" dirty="0" err="1"/>
              <a:t>DNA.Then</a:t>
            </a:r>
            <a:r>
              <a:rPr lang="en-GB" noProof="0" dirty="0"/>
              <a:t> we align our sequences to the reference genome database.</a:t>
            </a:r>
          </a:p>
          <a:p>
            <a:pPr marL="0" lvl="0" indent="0">
              <a:buNone/>
            </a:pPr>
            <a:endParaRPr lang="en-GB" noProof="0" dirty="0"/>
          </a:p>
          <a:p>
            <a:pPr marL="0" lvl="0" indent="0">
              <a:buNone/>
            </a:pPr>
            <a:r>
              <a:rPr lang="en-GB" noProof="0" dirty="0"/>
              <a:t>There are other strategies as well. If we could create a capture panel, we could easily enrich microbial DNA or a specific pathogenic genome.</a:t>
            </a:r>
          </a:p>
          <a:p>
            <a:pPr marL="0" lvl="0" indent="0">
              <a:buNone/>
            </a:pPr>
            <a:endParaRPr lang="en-GB" noProof="0" dirty="0"/>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We call the set of reference genomes as database. Reference genomes are the starting point .</a:t>
            </a:r>
          </a:p>
          <a:p>
            <a:pPr marL="0" lvl="0" indent="0">
              <a:buNone/>
            </a:pPr>
            <a:endParaRPr lang="en-GB" noProof="0" dirty="0"/>
          </a:p>
          <a:p>
            <a:pPr marL="0" lvl="0" indent="0">
              <a:buNone/>
            </a:pPr>
            <a:r>
              <a:rPr lang="en-GB" noProof="0" dirty="0"/>
              <a:t>NCBI RefSeq is a manually</a:t>
            </a:r>
            <a:r>
              <a:rPr lang="en-GB" baseline="0" noProof="0" dirty="0"/>
              <a:t> curated reference and representative genome database. https://</a:t>
            </a:r>
            <a:r>
              <a:rPr lang="en-GB" baseline="0" noProof="0" dirty="0" err="1"/>
              <a:t>www.ncbi.nlm.nih.gov</a:t>
            </a:r>
            <a:r>
              <a:rPr lang="en-GB" baseline="0" noProof="0" dirty="0"/>
              <a:t>/</a:t>
            </a:r>
            <a:r>
              <a:rPr lang="en-GB" baseline="0" noProof="0" dirty="0" err="1"/>
              <a:t>refseq</a:t>
            </a:r>
            <a:r>
              <a:rPr lang="en-GB" baseline="0" noProof="0" dirty="0"/>
              <a:t>/</a:t>
            </a:r>
          </a:p>
          <a:p>
            <a:pPr marL="0" lvl="0" indent="0">
              <a:buNone/>
            </a:pPr>
            <a:endParaRPr lang="en-GB" noProof="0" dirty="0"/>
          </a:p>
          <a:p>
            <a:pPr marL="0" lvl="0" indent="0">
              <a:buNone/>
            </a:pPr>
            <a:r>
              <a:rPr lang="en-GB" noProof="0" dirty="0"/>
              <a:t>Human Oral Microbiome Database is an attempt to catalogue</a:t>
            </a:r>
            <a:r>
              <a:rPr lang="en-GB" baseline="0" noProof="0" dirty="0"/>
              <a:t> bacterial species in oral parts of our bodies. http://</a:t>
            </a:r>
            <a:r>
              <a:rPr lang="en-GB" baseline="0" noProof="0" dirty="0" err="1"/>
              <a:t>www.homd.org</a:t>
            </a:r>
            <a:endParaRPr lang="en-GB" baseline="0" noProof="0" dirty="0"/>
          </a:p>
          <a:p>
            <a:pPr marL="0" lvl="0" indent="0">
              <a:buNone/>
            </a:pPr>
            <a:endParaRPr lang="en-GB" baseline="0" noProof="0" dirty="0"/>
          </a:p>
          <a:p>
            <a:pPr marL="0" lvl="0" indent="0">
              <a:buNone/>
            </a:pPr>
            <a:r>
              <a:rPr lang="en-GB" baseline="0" noProof="0" dirty="0"/>
              <a:t>Human Microbiome Database contains DNA sequencing studies from different parts of our microbiome. https://</a:t>
            </a:r>
            <a:r>
              <a:rPr lang="en-GB" baseline="0" noProof="0" dirty="0" err="1"/>
              <a:t>hmpdacc.org</a:t>
            </a:r>
            <a:endParaRPr lang="en-GB" noProof="0" dirty="0"/>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I would like to present my lecture in two parts. In first part I would like to explain the building blocks of metagenomic method, and how we use this foundation to understand historical specimens.</a:t>
            </a:r>
          </a:p>
          <a:p>
            <a:pPr marL="0" lvl="0" indent="0">
              <a:buNone/>
            </a:pPr>
            <a:endParaRPr lang="en-GB" noProof="0" dirty="0"/>
          </a:p>
          <a:p>
            <a:pPr marL="0" lvl="0" indent="0">
              <a:buNone/>
            </a:pPr>
            <a:r>
              <a:rPr lang="en-GB" noProof="0" dirty="0"/>
              <a:t>In the second part, I would like to give information about the diseases and the latest studies on ancient diseases.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Metaphlan2 is one of the popular and fast taxonomic profiling tool out there. The idea of this tool is to use a marker reference database that is curated from 1 million species.</a:t>
            </a:r>
          </a:p>
          <a:p>
            <a:pPr marL="0" lvl="0" indent="0">
              <a:buNone/>
            </a:pPr>
            <a:endParaRPr lang="en-GB" noProof="0" dirty="0"/>
          </a:p>
          <a:p>
            <a:pPr marL="0" lvl="0" indent="0">
              <a:buNone/>
            </a:pPr>
            <a:r>
              <a:rPr lang="en-GB" noProof="0" dirty="0"/>
              <a:t>The marker sequences are clade specific so every marker represents one species or strains.</a:t>
            </a:r>
            <a:r>
              <a:rPr lang="en-GB" baseline="0" noProof="0" dirty="0"/>
              <a:t> </a:t>
            </a:r>
            <a:r>
              <a:rPr lang="en-GB" noProof="0" dirty="0"/>
              <a:t>However, we could not align all the sequences that we have so that is why it is called profiler.</a:t>
            </a:r>
          </a:p>
          <a:p>
            <a:pPr marL="0" lvl="0" indent="0">
              <a:buNone/>
            </a:pPr>
            <a:endParaRPr lang="en-GB" noProof="0" dirty="0"/>
          </a:p>
          <a:p>
            <a:pPr marL="0" lvl="0" indent="0">
              <a:buNone/>
            </a:pPr>
            <a:r>
              <a:rPr lang="en-GB" noProof="0" dirty="0"/>
              <a:t>The advantage is that it is fast and produces comparable results between studies.</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err="1"/>
              <a:t>Kmer</a:t>
            </a:r>
            <a:r>
              <a:rPr lang="en-GB" noProof="0" dirty="0"/>
              <a:t> is a k-length of DNA fragment.</a:t>
            </a:r>
          </a:p>
          <a:p>
            <a:pPr marL="0" lvl="0" indent="0">
              <a:buNone/>
            </a:pPr>
            <a:endParaRPr lang="en-GB" noProof="0" dirty="0"/>
          </a:p>
          <a:p>
            <a:pPr marL="0" lvl="0" indent="0">
              <a:buNone/>
            </a:pPr>
            <a:r>
              <a:rPr lang="en-GB" noProof="0" dirty="0"/>
              <a:t>The idea in here is to create a model for each taxonomic node based on the k-mer composition observed in samples.</a:t>
            </a:r>
          </a:p>
          <a:p>
            <a:pPr marL="0" lvl="0" indent="0">
              <a:buNone/>
            </a:pPr>
            <a:endParaRPr lang="en-GB" noProof="0" dirty="0"/>
          </a:p>
          <a:p>
            <a:pPr marL="0" lvl="0" indent="0">
              <a:buNone/>
            </a:pPr>
            <a:r>
              <a:rPr lang="en-GB" noProof="0" dirty="0"/>
              <a:t>Sensitivity is high, but precision is low.</a:t>
            </a:r>
          </a:p>
          <a:p>
            <a:pPr marL="0" lvl="0" indent="0">
              <a:buNone/>
            </a:pPr>
            <a:endParaRPr lang="en-GB" noProof="0" dirty="0"/>
          </a:p>
          <a:p>
            <a:pPr marL="0" lvl="0" indent="0">
              <a:buNone/>
            </a:pPr>
            <a:r>
              <a:rPr lang="en-GB" noProof="0" dirty="0"/>
              <a:t>It is documented that k-mers up to 31 nucleotides long could be discriminative for subspecies level.</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Lowest common ancestor method.</a:t>
            </a:r>
          </a:p>
          <a:p>
            <a:pPr marL="0" lvl="0" indent="0">
              <a:buNone/>
            </a:pPr>
            <a:endParaRPr lang="en-GB" noProof="0" dirty="0"/>
          </a:p>
          <a:p>
            <a:pPr marL="0" lvl="0" indent="0">
              <a:buNone/>
            </a:pPr>
            <a:r>
              <a:rPr lang="en-GB" noProof="0" dirty="0"/>
              <a:t>The current paradigm in LCA methodology is to label a DNA read with an appropriate taxonomical node.</a:t>
            </a:r>
          </a:p>
          <a:p>
            <a:pPr marL="0" lvl="0" indent="0">
              <a:buNone/>
            </a:pPr>
            <a:endParaRPr lang="en-GB" noProof="0" dirty="0"/>
          </a:p>
          <a:p>
            <a:pPr marL="0" lvl="0" indent="0">
              <a:buNone/>
            </a:pPr>
            <a:r>
              <a:rPr lang="en-GB" noProof="0" dirty="0"/>
              <a:t>Let’s think that we are doing our metagenomic search through homology. Tools often set a homology threshold to place a DNA read into a taxonomical node.</a:t>
            </a:r>
          </a:p>
          <a:p>
            <a:pPr marL="0" lvl="0" indent="0">
              <a:buNone/>
            </a:pPr>
            <a:endParaRPr lang="en-GB" noProof="0" dirty="0"/>
          </a:p>
          <a:p>
            <a:pPr marL="0" lvl="0" indent="0">
              <a:buNone/>
            </a:pPr>
            <a:r>
              <a:rPr lang="en-GB" noProof="0" dirty="0"/>
              <a:t>In SC1 lets think that our DNA reads matched into a specific species reference genome. Using</a:t>
            </a:r>
            <a:r>
              <a:rPr lang="en-GB" baseline="0" noProof="0" dirty="0"/>
              <a:t> a 97% similarity </a:t>
            </a:r>
            <a:r>
              <a:rPr lang="en-GB" baseline="0" noProof="0" dirty="0" err="1"/>
              <a:t>thresold</a:t>
            </a:r>
            <a:r>
              <a:rPr lang="en-GB" noProof="0" dirty="0"/>
              <a:t>, we could confidentially map the DNA read to a specific species taxonomy node. Since the read has aligned only the reference genomes belonged to this species.</a:t>
            </a:r>
          </a:p>
          <a:p>
            <a:pPr marL="0" lvl="0" indent="0">
              <a:buNone/>
            </a:pPr>
            <a:endParaRPr lang="en-GB" noProof="0" dirty="0"/>
          </a:p>
          <a:p>
            <a:pPr marL="0" lvl="0" indent="0">
              <a:buNone/>
            </a:pPr>
            <a:r>
              <a:rPr lang="en-GB" noProof="0" dirty="0"/>
              <a:t>However most of the time that is not the case. DNA reads often aligns more then one species reference genomes with a high homology. In SC2, we end up with two species in the same genus.</a:t>
            </a:r>
          </a:p>
          <a:p>
            <a:pPr marL="0" lvl="0" indent="0">
              <a:buNone/>
            </a:pPr>
            <a:endParaRPr lang="en-GB" noProof="0" dirty="0"/>
          </a:p>
          <a:p>
            <a:pPr marL="0" lvl="0" indent="0">
              <a:buNone/>
            </a:pPr>
            <a:r>
              <a:rPr lang="en-GB" noProof="0" dirty="0"/>
              <a:t>In this case, LCA of this read is the genus taxonomy node.</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After those steps what we get is a number of DNA reads that are assign to a specific taxonomy node. This number is called as absolute abundances.</a:t>
            </a:r>
          </a:p>
          <a:p>
            <a:pPr marL="0" lvl="0" indent="0">
              <a:buNone/>
            </a:pPr>
            <a:endParaRPr lang="en-GB" noProof="0" dirty="0"/>
          </a:p>
          <a:p>
            <a:pPr marL="0" lvl="0" indent="0">
              <a:buNone/>
            </a:pPr>
            <a:r>
              <a:rPr lang="en-GB" noProof="0" dirty="0"/>
              <a:t>If we normalise those values with the sequencing depth (the total number of taxonomically identified sequences or the total number of sequences in a DNA library) we got the relative abundance value that shows the proportion of the taxonomical nodes.</a:t>
            </a:r>
          </a:p>
          <a:p>
            <a:pPr marL="0" lvl="0" indent="0">
              <a:buNone/>
            </a:pPr>
            <a:endParaRPr lang="en-GB" noProof="0" dirty="0"/>
          </a:p>
          <a:p>
            <a:pPr marL="0" lvl="0" indent="0">
              <a:buNone/>
            </a:pPr>
            <a:r>
              <a:rPr lang="en-GB" noProof="0" dirty="0"/>
              <a:t>These values serves the main input for the downstream analyses.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Metagenomics allow us to study</a:t>
            </a:r>
            <a:r>
              <a:rPr lang="en-GB" baseline="0" noProof="0" dirty="0"/>
              <a:t> the taxonomical composition in two ways:</a:t>
            </a:r>
          </a:p>
          <a:p>
            <a:pPr marL="0" lvl="0" indent="0">
              <a:buNone/>
            </a:pPr>
            <a:endParaRPr lang="en-GB" baseline="0" noProof="0" dirty="0"/>
          </a:p>
          <a:p>
            <a:pPr marL="0" lvl="0" indent="0">
              <a:buNone/>
            </a:pPr>
            <a:r>
              <a:rPr lang="en-GB" baseline="0" noProof="0" dirty="0"/>
              <a:t>Species diversity (alpha diversity): This defines the number of species observed in a niche. </a:t>
            </a:r>
            <a:endParaRPr lang="en-GB" noProof="0" dirty="0"/>
          </a:p>
          <a:p>
            <a:pPr marL="0" lvl="0" indent="0">
              <a:buNone/>
            </a:pPr>
            <a:endParaRPr lang="en-GB" noProof="0" dirty="0"/>
          </a:p>
          <a:p>
            <a:pPr marL="0" lvl="0" indent="0">
              <a:buNone/>
            </a:pPr>
            <a:r>
              <a:rPr lang="en-GB" noProof="0" dirty="0"/>
              <a:t>Beta diversity: This defines the difference between two niche.</a:t>
            </a:r>
            <a:r>
              <a:rPr lang="en-GB" baseline="0" noProof="0" dirty="0"/>
              <a:t> Beta diversity value shows the dissimilarity of two niche. Bray-Curtis distance is often used to calculate ecological distances between </a:t>
            </a:r>
            <a:r>
              <a:rPr lang="en-GB" baseline="0" noProof="0"/>
              <a:t>niches.</a:t>
            </a:r>
            <a:endParaRPr lang="en-GB" noProof="0" dirty="0"/>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Metagenomics consists of a series of methods that helps us to understand microbial diversity in a particular niche. Traditional microbiological methods allows us to understand</a:t>
            </a:r>
            <a:r>
              <a:rPr lang="en-GB" baseline="0" noProof="0" dirty="0"/>
              <a:t> to a point. </a:t>
            </a:r>
            <a:endParaRPr lang="en-GB" noProof="0" dirty="0"/>
          </a:p>
          <a:p>
            <a:pPr marL="0" lvl="0" indent="0">
              <a:buNone/>
            </a:pPr>
            <a:r>
              <a:rPr lang="en-GB" noProof="0" dirty="0"/>
              <a:t>However,</a:t>
            </a:r>
            <a:r>
              <a:rPr lang="en-GB" baseline="0" noProof="0" dirty="0"/>
              <a:t> l</a:t>
            </a:r>
            <a:r>
              <a:rPr lang="en-GB" noProof="0" dirty="0"/>
              <a:t>ess then 5% of the micro organisms are culturable using the traditional microbiology methods. That means we could not access a big part of the microbial diversity.</a:t>
            </a:r>
          </a:p>
          <a:p>
            <a:pPr marL="0" lvl="0" indent="0">
              <a:buNone/>
            </a:pPr>
            <a:endParaRPr lang="en-GB" noProof="0" dirty="0"/>
          </a:p>
          <a:p>
            <a:pPr marL="0" lvl="0" indent="0">
              <a:buNone/>
            </a:pPr>
            <a:r>
              <a:rPr lang="en-GB" noProof="0" dirty="0"/>
              <a:t>Metagenomics helps us to access the microbial species that we can not culturable using traditional microbiology methods</a:t>
            </a:r>
            <a:r>
              <a:rPr lang="en-GB" baseline="0" noProof="0" dirty="0"/>
              <a:t> and identify them through DNA sequence traces.</a:t>
            </a:r>
            <a:endParaRPr lang="en-GB" noProof="0" dirty="0"/>
          </a:p>
          <a:p>
            <a:pPr marL="0" lvl="0" indent="0">
              <a:buNone/>
            </a:pPr>
            <a:endParaRPr lang="en-GB" noProof="0" dirty="0"/>
          </a:p>
          <a:p>
            <a:pPr marL="0" lvl="0" indent="0">
              <a:buNone/>
            </a:pPr>
            <a:r>
              <a:rPr lang="en-GB" noProof="0" dirty="0"/>
              <a:t>The aim of the metagenomics are could be summarised down to three points:</a:t>
            </a:r>
          </a:p>
          <a:p>
            <a:pPr marL="0" lvl="0" indent="0">
              <a:buNone/>
            </a:pPr>
            <a:endParaRPr lang="en-GB" noProof="0" dirty="0"/>
          </a:p>
          <a:p>
            <a:pPr marL="171450" lvl="0" indent="-171450">
              <a:buFont typeface="Arial" panose="020B0604020202020204" pitchFamily="34" charset="0"/>
              <a:buChar char="•"/>
            </a:pPr>
            <a:r>
              <a:rPr lang="en-GB" noProof="0" dirty="0"/>
              <a:t>Who are they? </a:t>
            </a:r>
          </a:p>
          <a:p>
            <a:pPr marL="628650" lvl="1" indent="-171450">
              <a:buFont typeface="Arial" panose="020B0604020202020204" pitchFamily="34" charset="0"/>
              <a:buChar char="•"/>
            </a:pPr>
            <a:r>
              <a:rPr lang="en-GB" noProof="0" dirty="0"/>
              <a:t>In metagenomics we would like to understand the microbial composition of the ecological niche of interest.</a:t>
            </a:r>
          </a:p>
          <a:p>
            <a:pPr marL="628650" lvl="1" indent="-171450">
              <a:buFont typeface="Arial" panose="020B0604020202020204" pitchFamily="34" charset="0"/>
              <a:buChar char="•"/>
            </a:pPr>
            <a:r>
              <a:rPr lang="en-GB" noProof="0" dirty="0"/>
              <a:t>This</a:t>
            </a:r>
            <a:r>
              <a:rPr lang="en-GB" baseline="0" noProof="0" dirty="0"/>
              <a:t> step is also called as taxonomical classification</a:t>
            </a:r>
            <a:endParaRPr lang="en-GB" noProof="0" dirty="0"/>
          </a:p>
          <a:p>
            <a:pPr marL="0" lvl="0" indent="0">
              <a:buNone/>
            </a:pPr>
            <a:endParaRPr lang="en-GB" noProof="0" dirty="0"/>
          </a:p>
          <a:p>
            <a:pPr marL="171450" lvl="0" indent="-171450">
              <a:buFont typeface="Arial" panose="020B0604020202020204" pitchFamily="34" charset="0"/>
              <a:buChar char="•"/>
            </a:pPr>
            <a:r>
              <a:rPr lang="en-GB" noProof="0" dirty="0"/>
              <a:t>What are they doing?</a:t>
            </a:r>
          </a:p>
          <a:p>
            <a:pPr marL="628650" lvl="1" indent="-171450">
              <a:buFont typeface="Arial" panose="020B0604020202020204" pitchFamily="34" charset="0"/>
              <a:buChar char="•"/>
            </a:pPr>
            <a:r>
              <a:rPr lang="en-GB" noProof="0" dirty="0"/>
              <a:t>Functional</a:t>
            </a:r>
            <a:r>
              <a:rPr lang="en-GB" baseline="0" noProof="0" dirty="0"/>
              <a:t> classification</a:t>
            </a:r>
            <a:endParaRPr lang="en-GB" noProof="0" dirty="0"/>
          </a:p>
          <a:p>
            <a:pPr marL="0" lvl="0" indent="0">
              <a:buNone/>
            </a:pPr>
            <a:endParaRPr lang="en-GB" noProof="0" dirty="0"/>
          </a:p>
          <a:p>
            <a:pPr marL="171450" lvl="0" indent="-171450">
              <a:buFont typeface="Arial" panose="020B0604020202020204" pitchFamily="34" charset="0"/>
              <a:buChar char="•"/>
            </a:pPr>
            <a:r>
              <a:rPr lang="en-GB" noProof="0" dirty="0"/>
              <a:t>How they interact with each other? </a:t>
            </a:r>
          </a:p>
          <a:p>
            <a:pPr marL="628650" lvl="1" indent="-171450">
              <a:buFont typeface="Arial" panose="020B0604020202020204" pitchFamily="34" charset="0"/>
              <a:buChar char="•"/>
            </a:pPr>
            <a:r>
              <a:rPr lang="en-GB" noProof="0" dirty="0"/>
              <a:t>We could compare different ecological niches and how they interact.</a:t>
            </a:r>
          </a:p>
          <a:p>
            <a:pPr marL="0" lvl="0" indent="0">
              <a:buNone/>
            </a:pPr>
            <a:endParaRPr lang="en-GB" noProof="0" dirty="0"/>
          </a:p>
          <a:p>
            <a:pPr marL="0" lvl="0" indent="0">
              <a:buNone/>
            </a:pPr>
            <a:r>
              <a:rPr lang="en-GB" noProof="0" dirty="0"/>
              <a:t>Think about human microbiome. Every body part has its own niche but they are somewhat connected.</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GB" noProof="0" dirty="0"/>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dirty="0"/>
          </a:p>
        </p:txBody>
      </p:sp>
    </p:spTree>
    <p:extLst>
      <p:ext uri="{BB962C8B-B14F-4D97-AF65-F5344CB8AC3E}">
        <p14:creationId xmlns:p14="http://schemas.microsoft.com/office/powerpoint/2010/main" val="2789558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In metagenomics we focus on not one sample but a group of samples. We could describe it as a bowl of candies. The centre bowl that contains different colours - which we call species.</a:t>
            </a:r>
          </a:p>
          <a:p>
            <a:pPr marL="0" lvl="0" indent="0">
              <a:buNone/>
            </a:pPr>
            <a:endParaRPr lang="en-GB" noProof="0" dirty="0"/>
          </a:p>
          <a:p>
            <a:pPr marL="0" lvl="0" indent="0">
              <a:buNone/>
            </a:pPr>
            <a:r>
              <a:rPr lang="en-GB" noProof="0" dirty="0"/>
              <a:t>On this case we call the bowl as ecological niche.</a:t>
            </a:r>
          </a:p>
          <a:p>
            <a:pPr marL="0" lvl="0" indent="0">
              <a:buNone/>
            </a:pPr>
            <a:endParaRPr lang="en-GB" noProof="0" dirty="0"/>
          </a:p>
          <a:p>
            <a:pPr marL="0" lvl="0" indent="0">
              <a:buNone/>
            </a:pPr>
            <a:r>
              <a:rPr lang="en-GB" noProof="0" dirty="0"/>
              <a:t>This niche could be anything, soil, lake, or even human body. In human body we have also different niches and every body part has its own microbial diversity.</a:t>
            </a:r>
          </a:p>
          <a:p>
            <a:pPr marL="0" lvl="0" indent="0">
              <a:buNone/>
            </a:pPr>
            <a:endParaRPr lang="en-GB" noProof="0" dirty="0"/>
          </a:p>
          <a:p>
            <a:pPr marL="0" lvl="0" indent="0">
              <a:buNone/>
            </a:pPr>
            <a:r>
              <a:rPr lang="en-GB" noProof="0" dirty="0"/>
              <a:t>The main idea of metagenomics is to understand the microbial composition of the niche.</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dirty="0"/>
              <a:t>After</a:t>
            </a:r>
            <a:r>
              <a:rPr lang="en-GB" baseline="0" dirty="0"/>
              <a:t> we classify each sequence, we could calculate the taxonomical composition in the particular niche. That will allow us to compare different niches of interest. For example, human body consists of different ecological parts. </a:t>
            </a:r>
            <a:r>
              <a:rPr lang="en-GB" dirty="0"/>
              <a:t>This plot shows the visualised ecological distances of different body parts. Every dot represents a body part.</a:t>
            </a:r>
          </a:p>
          <a:p>
            <a:pPr marL="171450" lvl="0" indent="-171450">
              <a:buFont typeface="Arial" panose="020B0604020202020204" pitchFamily="34" charset="0"/>
              <a:buChar char="•"/>
            </a:pPr>
            <a:endParaRPr lang="en-GB" dirty="0"/>
          </a:p>
          <a:p>
            <a:pPr marL="171450" lvl="0" indent="-171450">
              <a:buFont typeface="Arial" panose="020B0604020202020204" pitchFamily="34" charset="0"/>
              <a:buChar char="•"/>
            </a:pPr>
            <a:r>
              <a:rPr lang="en-GB" dirty="0"/>
              <a:t>Red dots are gut microbiome </a:t>
            </a:r>
            <a:r>
              <a:rPr lang="en-GB" noProof="0" dirty="0"/>
              <a:t>samples</a:t>
            </a:r>
            <a:r>
              <a:rPr lang="en-GB" dirty="0"/>
              <a:t>.</a:t>
            </a:r>
          </a:p>
          <a:p>
            <a:pPr marL="171450" lvl="0" indent="-171450">
              <a:buFont typeface="Arial" panose="020B0604020202020204" pitchFamily="34" charset="0"/>
              <a:buChar char="•"/>
            </a:pPr>
            <a:r>
              <a:rPr lang="en-GB" dirty="0"/>
              <a:t>Green dots oral microbiome samples</a:t>
            </a:r>
          </a:p>
          <a:p>
            <a:pPr marL="171450" lvl="0" indent="-171450">
              <a:buFont typeface="Arial" panose="020B0604020202020204" pitchFamily="34" charset="0"/>
              <a:buChar char="•"/>
            </a:pPr>
            <a:r>
              <a:rPr lang="en-GB" dirty="0"/>
              <a:t>Purple is urogenital tract</a:t>
            </a:r>
          </a:p>
          <a:p>
            <a:pPr marL="171450" lvl="0" indent="-171450">
              <a:buFont typeface="Arial" panose="020B0604020202020204" pitchFamily="34" charset="0"/>
              <a:buChar char="•"/>
            </a:pPr>
            <a:r>
              <a:rPr lang="en-GB" dirty="0"/>
              <a:t>Blue dots are skin samples</a:t>
            </a:r>
          </a:p>
          <a:p>
            <a:pPr marL="0" lvl="0" indent="0">
              <a:buNone/>
            </a:pPr>
            <a:endParaRPr lang="en-GB" dirty="0"/>
          </a:p>
          <a:p>
            <a:pPr marL="0" lvl="0" indent="0">
              <a:buNone/>
            </a:pPr>
            <a:r>
              <a:rPr lang="en-GB" dirty="0"/>
              <a:t>Every body part has its own microbiome composition.</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Let’s not dive in directly metagenomics. Let’s remember how we do things in classical genomics first.</a:t>
            </a:r>
            <a:r>
              <a:rPr lang="en-GB" baseline="0" noProof="0" dirty="0"/>
              <a:t> </a:t>
            </a:r>
            <a:r>
              <a:rPr lang="en-GB" noProof="0" dirty="0"/>
              <a:t>In genomics we study the changes in genomic composition in a specific target of interest organism.</a:t>
            </a:r>
          </a:p>
          <a:p>
            <a:pPr marL="0" lvl="0" indent="0">
              <a:buNone/>
            </a:pPr>
            <a:endParaRPr lang="en-GB" noProof="0" dirty="0"/>
          </a:p>
          <a:p>
            <a:pPr marL="0" lvl="0" indent="0">
              <a:buNone/>
            </a:pPr>
            <a:r>
              <a:rPr lang="en-GB" noProof="0" dirty="0"/>
              <a:t>For example, evolutionary history of one particular specimen will be subjected to population genomics analysis. In here we are working with one reference genome at a time.</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noProof="0" dirty="0"/>
              <a:t>Let’s not dive in directly metagenomics. Let’s remember how we do things in classical genomics first.</a:t>
            </a:r>
            <a:r>
              <a:rPr lang="en-GB" baseline="0" noProof="0" dirty="0"/>
              <a:t> </a:t>
            </a:r>
            <a:r>
              <a:rPr lang="en-GB" noProof="0" dirty="0"/>
              <a:t>In genomics we study the changes in genomic composition in a specific target of interest organism.</a:t>
            </a:r>
          </a:p>
          <a:p>
            <a:pPr marL="0" lvl="0" indent="0">
              <a:buNone/>
            </a:pPr>
            <a:endParaRPr lang="en-GB" noProof="0" dirty="0"/>
          </a:p>
          <a:p>
            <a:pPr marL="0" lvl="0" indent="0">
              <a:buNone/>
            </a:pPr>
            <a:r>
              <a:rPr lang="en-GB" noProof="0" dirty="0"/>
              <a:t>For example, evolutionary history of one particular specimen will be subjected to population genomics analysis. In here we are working with one reference genome at a time.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extLst>
      <p:ext uri="{BB962C8B-B14F-4D97-AF65-F5344CB8AC3E}">
        <p14:creationId xmlns:p14="http://schemas.microsoft.com/office/powerpoint/2010/main" val="2604420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Competitive mapping. Similar and repetitive regions could cause misalignments. So, all the DNA reads that have close sequence homology could map to the one part of the genome.</a:t>
            </a:r>
          </a:p>
          <a:p>
            <a:endParaRPr lang="en-GB" noProof="0" dirty="0"/>
          </a:p>
          <a:p>
            <a:r>
              <a:rPr lang="en-GB" noProof="0" dirty="0"/>
              <a:t>We do not want this to happed. So we include as much reference genome as possible to resolve closely related regions and repetitive regions.</a:t>
            </a:r>
          </a:p>
        </p:txBody>
      </p:sp>
      <p:sp>
        <p:nvSpPr>
          <p:cNvPr id="4" name="Slide Number Placeholder 3"/>
          <p:cNvSpPr>
            <a:spLocks noGrp="1"/>
          </p:cNvSpPr>
          <p:nvPr>
            <p:ph type="sldNum" sz="quarter" idx="5"/>
          </p:nvPr>
        </p:nvSpPr>
        <p:spPr/>
        <p:txBody>
          <a:bodyPr/>
          <a:lstStyle/>
          <a:p>
            <a:fld id="{18BDFEC3-8487-43E8-A154-7C12CBC1FFF2}" type="slidenum">
              <a:rPr lang="en-US" smtClean="0"/>
              <a:t>12</a:t>
            </a:fld>
            <a:endParaRPr lang="en-US"/>
          </a:p>
        </p:txBody>
      </p:sp>
    </p:spTree>
    <p:extLst>
      <p:ext uri="{BB962C8B-B14F-4D97-AF65-F5344CB8AC3E}">
        <p14:creationId xmlns:p14="http://schemas.microsoft.com/office/powerpoint/2010/main" val="2040641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1/31/20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rPr lang="en-GB" noProof="0" dirty="0"/>
              <a:t>Metagenomics and Ancient DNA</a:t>
            </a:r>
          </a:p>
        </p:txBody>
      </p:sp>
      <p:sp>
        <p:nvSpPr>
          <p:cNvPr id="3" name="Subtitle 2"/>
          <p:cNvSpPr>
            <a:spLocks noGrp="1"/>
          </p:cNvSpPr>
          <p:nvPr>
            <p:ph type="subTitle" idx="1"/>
          </p:nvPr>
        </p:nvSpPr>
        <p:spPr>
          <a:xfrm>
            <a:off x="1371600" y="3886200"/>
            <a:ext cx="6400800" cy="1752600"/>
          </a:xfrm>
        </p:spPr>
        <p:txBody>
          <a:bodyPr/>
          <a:lstStyle/>
          <a:p>
            <a:pPr marL="0" lvl="0" indent="0">
              <a:buNone/>
            </a:pPr>
            <a:br>
              <a:rPr lang="en-GB" noProof="0" dirty="0"/>
            </a:br>
            <a:br>
              <a:rPr lang="en-GB" noProof="0" dirty="0"/>
            </a:br>
            <a:r>
              <a:rPr lang="en-GB" noProof="0" dirty="0"/>
              <a:t>Emrah Kırdök,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00350"/>
            <a:ext cx="8229600" cy="1257300"/>
          </a:xfrm>
        </p:spPr>
        <p:txBody>
          <a:bodyPr/>
          <a:lstStyle/>
          <a:p>
            <a:pPr marL="0" lvl="0" indent="0">
              <a:buNone/>
            </a:pPr>
            <a:r>
              <a:rPr lang="en-GB" noProof="0" dirty="0"/>
              <a:t>Metagenomics</a:t>
            </a:r>
          </a:p>
        </p:txBody>
      </p:sp>
      <p:sp>
        <p:nvSpPr>
          <p:cNvPr id="6" name="Rectangle 5">
            <a:extLst>
              <a:ext uri="{FF2B5EF4-FFF2-40B4-BE49-F238E27FC236}">
                <a16:creationId xmlns:a16="http://schemas.microsoft.com/office/drawing/2014/main" id="{B51AADFB-EC7C-E447-9F7E-172739CA7002}"/>
              </a:ext>
            </a:extLst>
          </p:cNvPr>
          <p:cNvSpPr/>
          <p:nvPr/>
        </p:nvSpPr>
        <p:spPr>
          <a:xfrm>
            <a:off x="2772698" y="3016529"/>
            <a:ext cx="3530132" cy="92765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a:p>
        </p:txBody>
      </p:sp>
    </p:spTree>
    <p:extLst>
      <p:ext uri="{BB962C8B-B14F-4D97-AF65-F5344CB8AC3E}">
        <p14:creationId xmlns:p14="http://schemas.microsoft.com/office/powerpoint/2010/main" val="259015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40D363-022B-4840-B975-34B7E926FEF6}"/>
              </a:ext>
            </a:extLst>
          </p:cNvPr>
          <p:cNvGrpSpPr/>
          <p:nvPr/>
        </p:nvGrpSpPr>
        <p:grpSpPr>
          <a:xfrm>
            <a:off x="15773" y="919657"/>
            <a:ext cx="9135478" cy="360000"/>
            <a:chOff x="0" y="422656"/>
            <a:chExt cx="9135478" cy="360000"/>
          </a:xfrm>
        </p:grpSpPr>
        <p:sp>
          <p:nvSpPr>
            <p:cNvPr id="4" name="Rectangle 3">
              <a:extLst>
                <a:ext uri="{FF2B5EF4-FFF2-40B4-BE49-F238E27FC236}">
                  <a16:creationId xmlns:a16="http://schemas.microsoft.com/office/drawing/2014/main" id="{2F4D3D48-62E3-8E4F-A82D-8B77A4504FA9}"/>
                </a:ext>
              </a:extLst>
            </p:cNvPr>
            <p:cNvSpPr/>
            <p:nvPr/>
          </p:nvSpPr>
          <p:spPr>
            <a:xfrm>
              <a:off x="0"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 name="Rectangle 9">
              <a:extLst>
                <a:ext uri="{FF2B5EF4-FFF2-40B4-BE49-F238E27FC236}">
                  <a16:creationId xmlns:a16="http://schemas.microsoft.com/office/drawing/2014/main" id="{0CD8D8A2-456B-F348-BE05-A109735EFBA3}"/>
                </a:ext>
              </a:extLst>
            </p:cNvPr>
            <p:cNvSpPr/>
            <p:nvPr/>
          </p:nvSpPr>
          <p:spPr>
            <a:xfrm>
              <a:off x="360481"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 name="Rectangle 10">
              <a:extLst>
                <a:ext uri="{FF2B5EF4-FFF2-40B4-BE49-F238E27FC236}">
                  <a16:creationId xmlns:a16="http://schemas.microsoft.com/office/drawing/2014/main" id="{6F47C108-38B3-D44F-8F03-BB4374C78019}"/>
                </a:ext>
              </a:extLst>
            </p:cNvPr>
            <p:cNvSpPr/>
            <p:nvPr/>
          </p:nvSpPr>
          <p:spPr>
            <a:xfrm>
              <a:off x="723896"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2" name="Rectangle 11">
              <a:extLst>
                <a:ext uri="{FF2B5EF4-FFF2-40B4-BE49-F238E27FC236}">
                  <a16:creationId xmlns:a16="http://schemas.microsoft.com/office/drawing/2014/main" id="{CADA6FFB-F7F1-F64D-8C0B-E99A8C2A633A}"/>
                </a:ext>
              </a:extLst>
            </p:cNvPr>
            <p:cNvSpPr/>
            <p:nvPr/>
          </p:nvSpPr>
          <p:spPr>
            <a:xfrm>
              <a:off x="1452813"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 name="Rectangle 5">
              <a:extLst>
                <a:ext uri="{FF2B5EF4-FFF2-40B4-BE49-F238E27FC236}">
                  <a16:creationId xmlns:a16="http://schemas.microsoft.com/office/drawing/2014/main" id="{E8DF1F15-3045-7B41-B5A1-12B8578EC98F}"/>
                </a:ext>
              </a:extLst>
            </p:cNvPr>
            <p:cNvSpPr/>
            <p:nvPr/>
          </p:nvSpPr>
          <p:spPr>
            <a:xfrm>
              <a:off x="3659581"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 name="Rectangle 6">
              <a:extLst>
                <a:ext uri="{FF2B5EF4-FFF2-40B4-BE49-F238E27FC236}">
                  <a16:creationId xmlns:a16="http://schemas.microsoft.com/office/drawing/2014/main" id="{09F4932F-DD23-EC41-9CAC-3399D2E5B388}"/>
                </a:ext>
              </a:extLst>
            </p:cNvPr>
            <p:cNvSpPr/>
            <p:nvPr/>
          </p:nvSpPr>
          <p:spPr>
            <a:xfrm>
              <a:off x="2921774"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 name="Rectangle 7">
              <a:extLst>
                <a:ext uri="{FF2B5EF4-FFF2-40B4-BE49-F238E27FC236}">
                  <a16:creationId xmlns:a16="http://schemas.microsoft.com/office/drawing/2014/main" id="{7D362DBC-D75C-5E4C-A9CB-2F4954E54FEB}"/>
                </a:ext>
              </a:extLst>
            </p:cNvPr>
            <p:cNvSpPr/>
            <p:nvPr/>
          </p:nvSpPr>
          <p:spPr>
            <a:xfrm>
              <a:off x="6970533"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5" name="Rectangle 14">
              <a:extLst>
                <a:ext uri="{FF2B5EF4-FFF2-40B4-BE49-F238E27FC236}">
                  <a16:creationId xmlns:a16="http://schemas.microsoft.com/office/drawing/2014/main" id="{145EDA65-F69A-E246-B2AE-8CEAA9450C69}"/>
                </a:ext>
              </a:extLst>
            </p:cNvPr>
            <p:cNvSpPr/>
            <p:nvPr/>
          </p:nvSpPr>
          <p:spPr>
            <a:xfrm>
              <a:off x="2190152"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6" name="Rectangle 15">
              <a:extLst>
                <a:ext uri="{FF2B5EF4-FFF2-40B4-BE49-F238E27FC236}">
                  <a16:creationId xmlns:a16="http://schemas.microsoft.com/office/drawing/2014/main" id="{AFD3166D-27FA-C44A-A30A-01E31055B77D}"/>
                </a:ext>
              </a:extLst>
            </p:cNvPr>
            <p:cNvSpPr/>
            <p:nvPr/>
          </p:nvSpPr>
          <p:spPr>
            <a:xfrm>
              <a:off x="1088906"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7" name="Rectangle 16">
              <a:extLst>
                <a:ext uri="{FF2B5EF4-FFF2-40B4-BE49-F238E27FC236}">
                  <a16:creationId xmlns:a16="http://schemas.microsoft.com/office/drawing/2014/main" id="{AB639FEA-A86D-1F4F-9035-ADBF2C165617}"/>
                </a:ext>
              </a:extLst>
            </p:cNvPr>
            <p:cNvSpPr/>
            <p:nvPr/>
          </p:nvSpPr>
          <p:spPr>
            <a:xfrm>
              <a:off x="2557234"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8" name="Rectangle 17">
              <a:extLst>
                <a:ext uri="{FF2B5EF4-FFF2-40B4-BE49-F238E27FC236}">
                  <a16:creationId xmlns:a16="http://schemas.microsoft.com/office/drawing/2014/main" id="{F99AE45C-4E0A-9847-8418-C8B305DFA047}"/>
                </a:ext>
              </a:extLst>
            </p:cNvPr>
            <p:cNvSpPr/>
            <p:nvPr/>
          </p:nvSpPr>
          <p:spPr>
            <a:xfrm>
              <a:off x="4026294"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9" name="Rectangle 18">
              <a:extLst>
                <a:ext uri="{FF2B5EF4-FFF2-40B4-BE49-F238E27FC236}">
                  <a16:creationId xmlns:a16="http://schemas.microsoft.com/office/drawing/2014/main" id="{A2938270-04E9-AB4A-AAEB-8AF4EEEABA22}"/>
                </a:ext>
              </a:extLst>
            </p:cNvPr>
            <p:cNvSpPr/>
            <p:nvPr/>
          </p:nvSpPr>
          <p:spPr>
            <a:xfrm>
              <a:off x="4763512"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dirty="0"/>
            </a:p>
          </p:txBody>
        </p:sp>
        <p:sp>
          <p:nvSpPr>
            <p:cNvPr id="20" name="Rectangle 19">
              <a:extLst>
                <a:ext uri="{FF2B5EF4-FFF2-40B4-BE49-F238E27FC236}">
                  <a16:creationId xmlns:a16="http://schemas.microsoft.com/office/drawing/2014/main" id="{EF423B50-072D-CC43-B70C-CFA68A1470A7}"/>
                </a:ext>
              </a:extLst>
            </p:cNvPr>
            <p:cNvSpPr/>
            <p:nvPr/>
          </p:nvSpPr>
          <p:spPr>
            <a:xfrm>
              <a:off x="6231835"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1" name="Rectangle 20">
              <a:extLst>
                <a:ext uri="{FF2B5EF4-FFF2-40B4-BE49-F238E27FC236}">
                  <a16:creationId xmlns:a16="http://schemas.microsoft.com/office/drawing/2014/main" id="{74043D2C-9643-274B-B81F-A3CEBA81BCF9}"/>
                </a:ext>
              </a:extLst>
            </p:cNvPr>
            <p:cNvSpPr/>
            <p:nvPr/>
          </p:nvSpPr>
          <p:spPr>
            <a:xfrm>
              <a:off x="7333708"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6" name="Rectangle 25">
              <a:extLst>
                <a:ext uri="{FF2B5EF4-FFF2-40B4-BE49-F238E27FC236}">
                  <a16:creationId xmlns:a16="http://schemas.microsoft.com/office/drawing/2014/main" id="{A19DD7AE-C8B9-3845-A4EC-9590A77B584A}"/>
                </a:ext>
              </a:extLst>
            </p:cNvPr>
            <p:cNvSpPr/>
            <p:nvPr/>
          </p:nvSpPr>
          <p:spPr>
            <a:xfrm>
              <a:off x="1823070"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7" name="Rectangle 26">
              <a:extLst>
                <a:ext uri="{FF2B5EF4-FFF2-40B4-BE49-F238E27FC236}">
                  <a16:creationId xmlns:a16="http://schemas.microsoft.com/office/drawing/2014/main" id="{55FF31DF-DFA3-3F45-82F7-612371211C4C}"/>
                </a:ext>
              </a:extLst>
            </p:cNvPr>
            <p:cNvSpPr/>
            <p:nvPr/>
          </p:nvSpPr>
          <p:spPr>
            <a:xfrm>
              <a:off x="5864125"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8" name="Rectangle 27">
              <a:extLst>
                <a:ext uri="{FF2B5EF4-FFF2-40B4-BE49-F238E27FC236}">
                  <a16:creationId xmlns:a16="http://schemas.microsoft.com/office/drawing/2014/main" id="{7753E1A2-9EB2-FA4D-A8D5-C71B75840249}"/>
                </a:ext>
              </a:extLst>
            </p:cNvPr>
            <p:cNvSpPr/>
            <p:nvPr/>
          </p:nvSpPr>
          <p:spPr>
            <a:xfrm>
              <a:off x="5131194"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9" name="Rectangle 28">
              <a:extLst>
                <a:ext uri="{FF2B5EF4-FFF2-40B4-BE49-F238E27FC236}">
                  <a16:creationId xmlns:a16="http://schemas.microsoft.com/office/drawing/2014/main" id="{A4FCDEE2-B8F0-144E-8157-A2433AF63DC2}"/>
                </a:ext>
              </a:extLst>
            </p:cNvPr>
            <p:cNvSpPr/>
            <p:nvPr/>
          </p:nvSpPr>
          <p:spPr>
            <a:xfrm>
              <a:off x="8063202"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34" name="Rectangle 33">
              <a:extLst>
                <a:ext uri="{FF2B5EF4-FFF2-40B4-BE49-F238E27FC236}">
                  <a16:creationId xmlns:a16="http://schemas.microsoft.com/office/drawing/2014/main" id="{3E440C3D-D49F-FA45-A682-851C4A4D9F37}"/>
                </a:ext>
              </a:extLst>
            </p:cNvPr>
            <p:cNvSpPr/>
            <p:nvPr/>
          </p:nvSpPr>
          <p:spPr>
            <a:xfrm>
              <a:off x="8775478"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39" name="Rectangle 38">
              <a:extLst>
                <a:ext uri="{FF2B5EF4-FFF2-40B4-BE49-F238E27FC236}">
                  <a16:creationId xmlns:a16="http://schemas.microsoft.com/office/drawing/2014/main" id="{5B9AB5A9-8C67-F245-9D5E-D6DD9F38E32C}"/>
                </a:ext>
              </a:extLst>
            </p:cNvPr>
            <p:cNvSpPr/>
            <p:nvPr/>
          </p:nvSpPr>
          <p:spPr>
            <a:xfrm>
              <a:off x="3293231"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40" name="Rectangle 39">
              <a:extLst>
                <a:ext uri="{FF2B5EF4-FFF2-40B4-BE49-F238E27FC236}">
                  <a16:creationId xmlns:a16="http://schemas.microsoft.com/office/drawing/2014/main" id="{66ACFBE2-7449-5E4A-9875-E30479A04697}"/>
                </a:ext>
              </a:extLst>
            </p:cNvPr>
            <p:cNvSpPr/>
            <p:nvPr/>
          </p:nvSpPr>
          <p:spPr>
            <a:xfrm>
              <a:off x="4395733"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41" name="Rectangle 40">
              <a:extLst>
                <a:ext uri="{FF2B5EF4-FFF2-40B4-BE49-F238E27FC236}">
                  <a16:creationId xmlns:a16="http://schemas.microsoft.com/office/drawing/2014/main" id="{A5CCF92F-1154-454E-B9FF-D3CD26E75B0E}"/>
                </a:ext>
              </a:extLst>
            </p:cNvPr>
            <p:cNvSpPr/>
            <p:nvPr/>
          </p:nvSpPr>
          <p:spPr>
            <a:xfrm>
              <a:off x="5497544"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42" name="Rectangle 41">
              <a:extLst>
                <a:ext uri="{FF2B5EF4-FFF2-40B4-BE49-F238E27FC236}">
                  <a16:creationId xmlns:a16="http://schemas.microsoft.com/office/drawing/2014/main" id="{F73C5544-4A87-3646-A64C-785718011D94}"/>
                </a:ext>
              </a:extLst>
            </p:cNvPr>
            <p:cNvSpPr/>
            <p:nvPr/>
          </p:nvSpPr>
          <p:spPr>
            <a:xfrm>
              <a:off x="7696852"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45" name="Rectangle 44">
              <a:extLst>
                <a:ext uri="{FF2B5EF4-FFF2-40B4-BE49-F238E27FC236}">
                  <a16:creationId xmlns:a16="http://schemas.microsoft.com/office/drawing/2014/main" id="{A2A34007-8B02-954E-B049-861617FB9442}"/>
                </a:ext>
              </a:extLst>
            </p:cNvPr>
            <p:cNvSpPr/>
            <p:nvPr/>
          </p:nvSpPr>
          <p:spPr>
            <a:xfrm>
              <a:off x="6600639"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46" name="Rectangle 45">
              <a:extLst>
                <a:ext uri="{FF2B5EF4-FFF2-40B4-BE49-F238E27FC236}">
                  <a16:creationId xmlns:a16="http://schemas.microsoft.com/office/drawing/2014/main" id="{87E51E68-5D38-FB46-BABC-04B940656E97}"/>
                </a:ext>
              </a:extLst>
            </p:cNvPr>
            <p:cNvSpPr/>
            <p:nvPr/>
          </p:nvSpPr>
          <p:spPr>
            <a:xfrm>
              <a:off x="8429521"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grpSp>
        <p:nvGrpSpPr>
          <p:cNvPr id="3" name="Group 2">
            <a:extLst>
              <a:ext uri="{FF2B5EF4-FFF2-40B4-BE49-F238E27FC236}">
                <a16:creationId xmlns:a16="http://schemas.microsoft.com/office/drawing/2014/main" id="{307CC707-3B77-7A4A-AF1F-7A133DCF3B96}"/>
              </a:ext>
            </a:extLst>
          </p:cNvPr>
          <p:cNvGrpSpPr/>
          <p:nvPr/>
        </p:nvGrpSpPr>
        <p:grpSpPr>
          <a:xfrm>
            <a:off x="1116136" y="4065488"/>
            <a:ext cx="2192868" cy="360000"/>
            <a:chOff x="1115576" y="906526"/>
            <a:chExt cx="2192868" cy="360000"/>
          </a:xfrm>
        </p:grpSpPr>
        <p:sp>
          <p:nvSpPr>
            <p:cNvPr id="59" name="Rectangle 58">
              <a:extLst>
                <a:ext uri="{FF2B5EF4-FFF2-40B4-BE49-F238E27FC236}">
                  <a16:creationId xmlns:a16="http://schemas.microsoft.com/office/drawing/2014/main" id="{FABECF19-246E-364A-BBC2-1F4FC6D5D6E4}"/>
                </a:ext>
              </a:extLst>
            </p:cNvPr>
            <p:cNvSpPr/>
            <p:nvPr/>
          </p:nvSpPr>
          <p:spPr>
            <a:xfrm>
              <a:off x="1479483" y="90652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0" name="Rectangle 59">
              <a:extLst>
                <a:ext uri="{FF2B5EF4-FFF2-40B4-BE49-F238E27FC236}">
                  <a16:creationId xmlns:a16="http://schemas.microsoft.com/office/drawing/2014/main" id="{EF74C912-5D28-024A-9155-942EE3B6797D}"/>
                </a:ext>
              </a:extLst>
            </p:cNvPr>
            <p:cNvSpPr/>
            <p:nvPr/>
          </p:nvSpPr>
          <p:spPr>
            <a:xfrm>
              <a:off x="2948444" y="90652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1" name="Rectangle 60">
              <a:extLst>
                <a:ext uri="{FF2B5EF4-FFF2-40B4-BE49-F238E27FC236}">
                  <a16:creationId xmlns:a16="http://schemas.microsoft.com/office/drawing/2014/main" id="{541D40C9-AD4E-D349-8A30-D0EF23A74876}"/>
                </a:ext>
              </a:extLst>
            </p:cNvPr>
            <p:cNvSpPr/>
            <p:nvPr/>
          </p:nvSpPr>
          <p:spPr>
            <a:xfrm>
              <a:off x="2216822"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2" name="Rectangle 61">
              <a:extLst>
                <a:ext uri="{FF2B5EF4-FFF2-40B4-BE49-F238E27FC236}">
                  <a16:creationId xmlns:a16="http://schemas.microsoft.com/office/drawing/2014/main" id="{99383275-31DF-F348-A000-571FBB4BF351}"/>
                </a:ext>
              </a:extLst>
            </p:cNvPr>
            <p:cNvSpPr/>
            <p:nvPr/>
          </p:nvSpPr>
          <p:spPr>
            <a:xfrm>
              <a:off x="1115576"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3" name="Rectangle 62">
              <a:extLst>
                <a:ext uri="{FF2B5EF4-FFF2-40B4-BE49-F238E27FC236}">
                  <a16:creationId xmlns:a16="http://schemas.microsoft.com/office/drawing/2014/main" id="{1C93B8E0-4352-884A-8FC2-FCBDA472CA9A}"/>
                </a:ext>
              </a:extLst>
            </p:cNvPr>
            <p:cNvSpPr/>
            <p:nvPr/>
          </p:nvSpPr>
          <p:spPr>
            <a:xfrm>
              <a:off x="2583904"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4" name="Rectangle 63">
              <a:extLst>
                <a:ext uri="{FF2B5EF4-FFF2-40B4-BE49-F238E27FC236}">
                  <a16:creationId xmlns:a16="http://schemas.microsoft.com/office/drawing/2014/main" id="{0B367417-DA4B-D14D-91F5-AEDA3826A57F}"/>
                </a:ext>
              </a:extLst>
            </p:cNvPr>
            <p:cNvSpPr/>
            <p:nvPr/>
          </p:nvSpPr>
          <p:spPr>
            <a:xfrm>
              <a:off x="1849740" y="90652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grpSp>
        <p:nvGrpSpPr>
          <p:cNvPr id="82" name="Group 81">
            <a:extLst>
              <a:ext uri="{FF2B5EF4-FFF2-40B4-BE49-F238E27FC236}">
                <a16:creationId xmlns:a16="http://schemas.microsoft.com/office/drawing/2014/main" id="{0AD5A551-495F-8A4B-8486-AEB2F8CCC5D8}"/>
              </a:ext>
            </a:extLst>
          </p:cNvPr>
          <p:cNvGrpSpPr/>
          <p:nvPr/>
        </p:nvGrpSpPr>
        <p:grpSpPr>
          <a:xfrm>
            <a:off x="5334453" y="5758343"/>
            <a:ext cx="1829583" cy="360000"/>
            <a:chOff x="5856505" y="929386"/>
            <a:chExt cx="1829583" cy="360000"/>
          </a:xfrm>
        </p:grpSpPr>
        <p:sp>
          <p:nvSpPr>
            <p:cNvPr id="65" name="Rectangle 64">
              <a:extLst>
                <a:ext uri="{FF2B5EF4-FFF2-40B4-BE49-F238E27FC236}">
                  <a16:creationId xmlns:a16="http://schemas.microsoft.com/office/drawing/2014/main" id="{2DC98CD0-1DE5-0C42-B1DF-A7FB4F8E3857}"/>
                </a:ext>
              </a:extLst>
            </p:cNvPr>
            <p:cNvSpPr/>
            <p:nvPr/>
          </p:nvSpPr>
          <p:spPr>
            <a:xfrm>
              <a:off x="6962913" y="92938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6" name="Rectangle 65">
              <a:extLst>
                <a:ext uri="{FF2B5EF4-FFF2-40B4-BE49-F238E27FC236}">
                  <a16:creationId xmlns:a16="http://schemas.microsoft.com/office/drawing/2014/main" id="{A5359BD4-A258-6D4D-8859-623CC05F6304}"/>
                </a:ext>
              </a:extLst>
            </p:cNvPr>
            <p:cNvSpPr/>
            <p:nvPr/>
          </p:nvSpPr>
          <p:spPr>
            <a:xfrm>
              <a:off x="6224215" y="92938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7" name="Rectangle 66">
              <a:extLst>
                <a:ext uri="{FF2B5EF4-FFF2-40B4-BE49-F238E27FC236}">
                  <a16:creationId xmlns:a16="http://schemas.microsoft.com/office/drawing/2014/main" id="{20E29490-6330-BE49-923B-02D31BB9F9F9}"/>
                </a:ext>
              </a:extLst>
            </p:cNvPr>
            <p:cNvSpPr/>
            <p:nvPr/>
          </p:nvSpPr>
          <p:spPr>
            <a:xfrm>
              <a:off x="7326088" y="92938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8" name="Rectangle 67">
              <a:extLst>
                <a:ext uri="{FF2B5EF4-FFF2-40B4-BE49-F238E27FC236}">
                  <a16:creationId xmlns:a16="http://schemas.microsoft.com/office/drawing/2014/main" id="{E1DDA435-4040-FF4B-B69F-BABAC247C6F7}"/>
                </a:ext>
              </a:extLst>
            </p:cNvPr>
            <p:cNvSpPr/>
            <p:nvPr/>
          </p:nvSpPr>
          <p:spPr>
            <a:xfrm>
              <a:off x="5856505" y="92938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9" name="Rectangle 68">
              <a:extLst>
                <a:ext uri="{FF2B5EF4-FFF2-40B4-BE49-F238E27FC236}">
                  <a16:creationId xmlns:a16="http://schemas.microsoft.com/office/drawing/2014/main" id="{7895FA71-E8DB-3646-A5A0-B415A63C05EE}"/>
                </a:ext>
              </a:extLst>
            </p:cNvPr>
            <p:cNvSpPr/>
            <p:nvPr/>
          </p:nvSpPr>
          <p:spPr>
            <a:xfrm>
              <a:off x="6593019" y="92938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grpSp>
        <p:nvGrpSpPr>
          <p:cNvPr id="81" name="Group 80">
            <a:extLst>
              <a:ext uri="{FF2B5EF4-FFF2-40B4-BE49-F238E27FC236}">
                <a16:creationId xmlns:a16="http://schemas.microsoft.com/office/drawing/2014/main" id="{4435A003-0A60-5749-BBAB-701037CB3765}"/>
              </a:ext>
            </a:extLst>
          </p:cNvPr>
          <p:cNvGrpSpPr/>
          <p:nvPr/>
        </p:nvGrpSpPr>
        <p:grpSpPr>
          <a:xfrm>
            <a:off x="3866354" y="4647672"/>
            <a:ext cx="1460613" cy="360000"/>
            <a:chOff x="4733032" y="1455166"/>
            <a:chExt cx="1460613" cy="360000"/>
          </a:xfrm>
        </p:grpSpPr>
        <p:sp>
          <p:nvSpPr>
            <p:cNvPr id="70" name="Rectangle 69">
              <a:extLst>
                <a:ext uri="{FF2B5EF4-FFF2-40B4-BE49-F238E27FC236}">
                  <a16:creationId xmlns:a16="http://schemas.microsoft.com/office/drawing/2014/main" id="{4B5E6538-01B8-174E-AF0A-4CD052C60C13}"/>
                </a:ext>
              </a:extLst>
            </p:cNvPr>
            <p:cNvSpPr/>
            <p:nvPr/>
          </p:nvSpPr>
          <p:spPr>
            <a:xfrm>
              <a:off x="4733032" y="145516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1" name="Rectangle 70">
              <a:extLst>
                <a:ext uri="{FF2B5EF4-FFF2-40B4-BE49-F238E27FC236}">
                  <a16:creationId xmlns:a16="http://schemas.microsoft.com/office/drawing/2014/main" id="{4162F9E1-0B80-F544-8679-155B4B036AC7}"/>
                </a:ext>
              </a:extLst>
            </p:cNvPr>
            <p:cNvSpPr/>
            <p:nvPr/>
          </p:nvSpPr>
          <p:spPr>
            <a:xfrm>
              <a:off x="5833645" y="145516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2" name="Rectangle 71">
              <a:extLst>
                <a:ext uri="{FF2B5EF4-FFF2-40B4-BE49-F238E27FC236}">
                  <a16:creationId xmlns:a16="http://schemas.microsoft.com/office/drawing/2014/main" id="{B523F70E-727E-274F-AAEB-4E9443A3CCED}"/>
                </a:ext>
              </a:extLst>
            </p:cNvPr>
            <p:cNvSpPr/>
            <p:nvPr/>
          </p:nvSpPr>
          <p:spPr>
            <a:xfrm>
              <a:off x="5100714" y="145516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3" name="Rectangle 72">
              <a:extLst>
                <a:ext uri="{FF2B5EF4-FFF2-40B4-BE49-F238E27FC236}">
                  <a16:creationId xmlns:a16="http://schemas.microsoft.com/office/drawing/2014/main" id="{F8753424-8F17-EA41-9887-686520E36B82}"/>
                </a:ext>
              </a:extLst>
            </p:cNvPr>
            <p:cNvSpPr/>
            <p:nvPr/>
          </p:nvSpPr>
          <p:spPr>
            <a:xfrm>
              <a:off x="5467064" y="145516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grpSp>
        <p:nvGrpSpPr>
          <p:cNvPr id="104" name="Group 103">
            <a:extLst>
              <a:ext uri="{FF2B5EF4-FFF2-40B4-BE49-F238E27FC236}">
                <a16:creationId xmlns:a16="http://schemas.microsoft.com/office/drawing/2014/main" id="{32A1583C-279E-8341-8308-5E42EE27766E}"/>
              </a:ext>
            </a:extLst>
          </p:cNvPr>
          <p:cNvGrpSpPr/>
          <p:nvPr/>
        </p:nvGrpSpPr>
        <p:grpSpPr>
          <a:xfrm>
            <a:off x="4006670" y="3426052"/>
            <a:ext cx="2192868" cy="360000"/>
            <a:chOff x="1115576" y="906526"/>
            <a:chExt cx="2192868" cy="360000"/>
          </a:xfrm>
        </p:grpSpPr>
        <p:sp>
          <p:nvSpPr>
            <p:cNvPr id="105" name="Rectangle 104">
              <a:extLst>
                <a:ext uri="{FF2B5EF4-FFF2-40B4-BE49-F238E27FC236}">
                  <a16:creationId xmlns:a16="http://schemas.microsoft.com/office/drawing/2014/main" id="{F12191F7-2392-164C-8D0F-0EAAE2B031AA}"/>
                </a:ext>
              </a:extLst>
            </p:cNvPr>
            <p:cNvSpPr/>
            <p:nvPr/>
          </p:nvSpPr>
          <p:spPr>
            <a:xfrm>
              <a:off x="1479483" y="90652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6" name="Rectangle 105">
              <a:extLst>
                <a:ext uri="{FF2B5EF4-FFF2-40B4-BE49-F238E27FC236}">
                  <a16:creationId xmlns:a16="http://schemas.microsoft.com/office/drawing/2014/main" id="{EF88D201-96DF-5242-8C28-D57511EF4833}"/>
                </a:ext>
              </a:extLst>
            </p:cNvPr>
            <p:cNvSpPr/>
            <p:nvPr/>
          </p:nvSpPr>
          <p:spPr>
            <a:xfrm>
              <a:off x="2948444" y="90652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7" name="Rectangle 106">
              <a:extLst>
                <a:ext uri="{FF2B5EF4-FFF2-40B4-BE49-F238E27FC236}">
                  <a16:creationId xmlns:a16="http://schemas.microsoft.com/office/drawing/2014/main" id="{F9EAE529-B71D-B941-8FE2-F6B4420BE262}"/>
                </a:ext>
              </a:extLst>
            </p:cNvPr>
            <p:cNvSpPr/>
            <p:nvPr/>
          </p:nvSpPr>
          <p:spPr>
            <a:xfrm>
              <a:off x="2216822"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8" name="Rectangle 107">
              <a:extLst>
                <a:ext uri="{FF2B5EF4-FFF2-40B4-BE49-F238E27FC236}">
                  <a16:creationId xmlns:a16="http://schemas.microsoft.com/office/drawing/2014/main" id="{100C148F-357F-964C-9F0F-648D80A96DA4}"/>
                </a:ext>
              </a:extLst>
            </p:cNvPr>
            <p:cNvSpPr/>
            <p:nvPr/>
          </p:nvSpPr>
          <p:spPr>
            <a:xfrm>
              <a:off x="1115576"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9" name="Rectangle 108">
              <a:extLst>
                <a:ext uri="{FF2B5EF4-FFF2-40B4-BE49-F238E27FC236}">
                  <a16:creationId xmlns:a16="http://schemas.microsoft.com/office/drawing/2014/main" id="{C7F109A6-54B0-024E-A48F-1920D797C267}"/>
                </a:ext>
              </a:extLst>
            </p:cNvPr>
            <p:cNvSpPr/>
            <p:nvPr/>
          </p:nvSpPr>
          <p:spPr>
            <a:xfrm>
              <a:off x="2583904"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0" name="Rectangle 109">
              <a:extLst>
                <a:ext uri="{FF2B5EF4-FFF2-40B4-BE49-F238E27FC236}">
                  <a16:creationId xmlns:a16="http://schemas.microsoft.com/office/drawing/2014/main" id="{B062A615-6BBE-5D4D-8532-2A6799A40FFF}"/>
                </a:ext>
              </a:extLst>
            </p:cNvPr>
            <p:cNvSpPr/>
            <p:nvPr/>
          </p:nvSpPr>
          <p:spPr>
            <a:xfrm>
              <a:off x="1849740" y="90652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grpSp>
        <p:nvGrpSpPr>
          <p:cNvPr id="111" name="Group 110">
            <a:extLst>
              <a:ext uri="{FF2B5EF4-FFF2-40B4-BE49-F238E27FC236}">
                <a16:creationId xmlns:a16="http://schemas.microsoft.com/office/drawing/2014/main" id="{6A3AC5DD-BD25-9E42-94AE-66142AB2A7AB}"/>
              </a:ext>
            </a:extLst>
          </p:cNvPr>
          <p:cNvGrpSpPr/>
          <p:nvPr/>
        </p:nvGrpSpPr>
        <p:grpSpPr>
          <a:xfrm>
            <a:off x="6079448" y="4389838"/>
            <a:ext cx="2192868" cy="360000"/>
            <a:chOff x="1115576" y="906526"/>
            <a:chExt cx="2192868" cy="360000"/>
          </a:xfrm>
        </p:grpSpPr>
        <p:sp>
          <p:nvSpPr>
            <p:cNvPr id="112" name="Rectangle 111">
              <a:extLst>
                <a:ext uri="{FF2B5EF4-FFF2-40B4-BE49-F238E27FC236}">
                  <a16:creationId xmlns:a16="http://schemas.microsoft.com/office/drawing/2014/main" id="{0C6D570A-9390-0440-9BBF-ABA1BB715498}"/>
                </a:ext>
              </a:extLst>
            </p:cNvPr>
            <p:cNvSpPr/>
            <p:nvPr/>
          </p:nvSpPr>
          <p:spPr>
            <a:xfrm>
              <a:off x="1479483" y="90652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3" name="Rectangle 112">
              <a:extLst>
                <a:ext uri="{FF2B5EF4-FFF2-40B4-BE49-F238E27FC236}">
                  <a16:creationId xmlns:a16="http://schemas.microsoft.com/office/drawing/2014/main" id="{AFB731A5-3F9C-5940-B196-3E85A4DB1E47}"/>
                </a:ext>
              </a:extLst>
            </p:cNvPr>
            <p:cNvSpPr/>
            <p:nvPr/>
          </p:nvSpPr>
          <p:spPr>
            <a:xfrm>
              <a:off x="2948444" y="90652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4" name="Rectangle 113">
              <a:extLst>
                <a:ext uri="{FF2B5EF4-FFF2-40B4-BE49-F238E27FC236}">
                  <a16:creationId xmlns:a16="http://schemas.microsoft.com/office/drawing/2014/main" id="{9C9AAC17-90BB-754D-B431-B793288E88B4}"/>
                </a:ext>
              </a:extLst>
            </p:cNvPr>
            <p:cNvSpPr/>
            <p:nvPr/>
          </p:nvSpPr>
          <p:spPr>
            <a:xfrm>
              <a:off x="2216822"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5" name="Rectangle 114">
              <a:extLst>
                <a:ext uri="{FF2B5EF4-FFF2-40B4-BE49-F238E27FC236}">
                  <a16:creationId xmlns:a16="http://schemas.microsoft.com/office/drawing/2014/main" id="{D59326E2-F558-B443-B46F-212ECBD2728A}"/>
                </a:ext>
              </a:extLst>
            </p:cNvPr>
            <p:cNvSpPr/>
            <p:nvPr/>
          </p:nvSpPr>
          <p:spPr>
            <a:xfrm>
              <a:off x="1115576"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6" name="Rectangle 115">
              <a:extLst>
                <a:ext uri="{FF2B5EF4-FFF2-40B4-BE49-F238E27FC236}">
                  <a16:creationId xmlns:a16="http://schemas.microsoft.com/office/drawing/2014/main" id="{90D8BE83-0DA4-1640-802D-5DE2048570EA}"/>
                </a:ext>
              </a:extLst>
            </p:cNvPr>
            <p:cNvSpPr/>
            <p:nvPr/>
          </p:nvSpPr>
          <p:spPr>
            <a:xfrm>
              <a:off x="2583904"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7" name="Rectangle 116">
              <a:extLst>
                <a:ext uri="{FF2B5EF4-FFF2-40B4-BE49-F238E27FC236}">
                  <a16:creationId xmlns:a16="http://schemas.microsoft.com/office/drawing/2014/main" id="{B98DE07F-3D01-A040-AB1C-AFB6D951395D}"/>
                </a:ext>
              </a:extLst>
            </p:cNvPr>
            <p:cNvSpPr/>
            <p:nvPr/>
          </p:nvSpPr>
          <p:spPr>
            <a:xfrm>
              <a:off x="1849740" y="90652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sp>
        <p:nvSpPr>
          <p:cNvPr id="118" name="Content Placeholder 2">
            <a:extLst>
              <a:ext uri="{FF2B5EF4-FFF2-40B4-BE49-F238E27FC236}">
                <a16:creationId xmlns:a16="http://schemas.microsoft.com/office/drawing/2014/main" id="{9CB5A377-9D3F-4B49-9B08-F54140A0BFFB}"/>
              </a:ext>
            </a:extLst>
          </p:cNvPr>
          <p:cNvSpPr>
            <a:spLocks noGrp="1"/>
          </p:cNvSpPr>
          <p:nvPr>
            <p:ph idx="1"/>
          </p:nvPr>
        </p:nvSpPr>
        <p:spPr>
          <a:xfrm>
            <a:off x="42716" y="255762"/>
            <a:ext cx="8229600" cy="663895"/>
          </a:xfrm>
        </p:spPr>
        <p:txBody>
          <a:bodyPr>
            <a:normAutofit/>
          </a:bodyPr>
          <a:lstStyle/>
          <a:p>
            <a:pPr marL="0" lvl="0" indent="0">
              <a:buNone/>
            </a:pPr>
            <a:r>
              <a:rPr lang="en-GB" sz="2400" dirty="0"/>
              <a:t>r</a:t>
            </a:r>
            <a:r>
              <a:rPr lang="en-GB" sz="2400" noProof="0" dirty="0" err="1"/>
              <a:t>eference</a:t>
            </a:r>
            <a:r>
              <a:rPr lang="en-GB" sz="2400" noProof="0" dirty="0"/>
              <a:t> genome</a:t>
            </a:r>
          </a:p>
        </p:txBody>
      </p:sp>
      <p:sp>
        <p:nvSpPr>
          <p:cNvPr id="119" name="Content Placeholder 2">
            <a:extLst>
              <a:ext uri="{FF2B5EF4-FFF2-40B4-BE49-F238E27FC236}">
                <a16:creationId xmlns:a16="http://schemas.microsoft.com/office/drawing/2014/main" id="{7DE2CD86-8F7A-C945-BE75-6C65B02E5068}"/>
              </a:ext>
            </a:extLst>
          </p:cNvPr>
          <p:cNvSpPr txBox="1">
            <a:spLocks/>
          </p:cNvSpPr>
          <p:nvPr/>
        </p:nvSpPr>
        <p:spPr>
          <a:xfrm>
            <a:off x="1090056" y="2182826"/>
            <a:ext cx="1040359" cy="6638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t>100%</a:t>
            </a:r>
          </a:p>
        </p:txBody>
      </p:sp>
      <p:sp>
        <p:nvSpPr>
          <p:cNvPr id="120" name="Content Placeholder 2">
            <a:extLst>
              <a:ext uri="{FF2B5EF4-FFF2-40B4-BE49-F238E27FC236}">
                <a16:creationId xmlns:a16="http://schemas.microsoft.com/office/drawing/2014/main" id="{74D8D70F-F335-7F4C-AF24-F4D71E92DA86}"/>
              </a:ext>
            </a:extLst>
          </p:cNvPr>
          <p:cNvSpPr txBox="1">
            <a:spLocks/>
          </p:cNvSpPr>
          <p:nvPr/>
        </p:nvSpPr>
        <p:spPr>
          <a:xfrm>
            <a:off x="4186670" y="2331347"/>
            <a:ext cx="1040359" cy="6638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t>85%</a:t>
            </a:r>
          </a:p>
        </p:txBody>
      </p:sp>
      <p:sp>
        <p:nvSpPr>
          <p:cNvPr id="121" name="Content Placeholder 2">
            <a:extLst>
              <a:ext uri="{FF2B5EF4-FFF2-40B4-BE49-F238E27FC236}">
                <a16:creationId xmlns:a16="http://schemas.microsoft.com/office/drawing/2014/main" id="{46F784A3-FCF8-8144-8F54-4D78D536A34B}"/>
              </a:ext>
            </a:extLst>
          </p:cNvPr>
          <p:cNvSpPr txBox="1">
            <a:spLocks/>
          </p:cNvSpPr>
          <p:nvPr/>
        </p:nvSpPr>
        <p:spPr>
          <a:xfrm>
            <a:off x="6669122" y="2495104"/>
            <a:ext cx="1040359" cy="6638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t>71%</a:t>
            </a:r>
          </a:p>
        </p:txBody>
      </p:sp>
    </p:spTree>
    <p:extLst>
      <p:ext uri="{BB962C8B-B14F-4D97-AF65-F5344CB8AC3E}">
        <p14:creationId xmlns:p14="http://schemas.microsoft.com/office/powerpoint/2010/main" val="9638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52 -0.01898 L -0.00139 -0.38796 " pathEditMode="relative" ptsTypes="AA">
                                      <p:cBhvr>
                                        <p:cTn id="6" dur="2000" fill="hold"/>
                                        <p:tgtEl>
                                          <p:spTgt spid="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399 0.01459 L 0.00486 -0.26458 " pathEditMode="relative" ptsTypes="AA">
                                      <p:cBhvr>
                                        <p:cTn id="10" dur="2000" fill="hold"/>
                                        <p:tgtEl>
                                          <p:spTgt spid="10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121 -0.02083 L 0.01875 -0.41458 " pathEditMode="relative" ptsTypes="AA">
                                      <p:cBhvr>
                                        <p:cTn id="14" dur="2000" fill="hold"/>
                                        <p:tgtEl>
                                          <p:spTgt spid="111"/>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40D363-022B-4840-B975-34B7E926FEF6}"/>
              </a:ext>
            </a:extLst>
          </p:cNvPr>
          <p:cNvGrpSpPr>
            <a:grpSpLocks noChangeAspect="1"/>
          </p:cNvGrpSpPr>
          <p:nvPr/>
        </p:nvGrpSpPr>
        <p:grpSpPr>
          <a:xfrm rot="20682081">
            <a:off x="200029" y="1033438"/>
            <a:ext cx="4567744" cy="180000"/>
            <a:chOff x="0" y="422656"/>
            <a:chExt cx="9135478" cy="360000"/>
          </a:xfrm>
        </p:grpSpPr>
        <p:sp>
          <p:nvSpPr>
            <p:cNvPr id="4" name="Rectangle 3">
              <a:extLst>
                <a:ext uri="{FF2B5EF4-FFF2-40B4-BE49-F238E27FC236}">
                  <a16:creationId xmlns:a16="http://schemas.microsoft.com/office/drawing/2014/main" id="{2F4D3D48-62E3-8E4F-A82D-8B77A4504FA9}"/>
                </a:ext>
              </a:extLst>
            </p:cNvPr>
            <p:cNvSpPr/>
            <p:nvPr/>
          </p:nvSpPr>
          <p:spPr>
            <a:xfrm>
              <a:off x="0"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 name="Rectangle 9">
              <a:extLst>
                <a:ext uri="{FF2B5EF4-FFF2-40B4-BE49-F238E27FC236}">
                  <a16:creationId xmlns:a16="http://schemas.microsoft.com/office/drawing/2014/main" id="{0CD8D8A2-456B-F348-BE05-A109735EFBA3}"/>
                </a:ext>
              </a:extLst>
            </p:cNvPr>
            <p:cNvSpPr/>
            <p:nvPr/>
          </p:nvSpPr>
          <p:spPr>
            <a:xfrm>
              <a:off x="360481"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 name="Rectangle 10">
              <a:extLst>
                <a:ext uri="{FF2B5EF4-FFF2-40B4-BE49-F238E27FC236}">
                  <a16:creationId xmlns:a16="http://schemas.microsoft.com/office/drawing/2014/main" id="{6F47C108-38B3-D44F-8F03-BB4374C78019}"/>
                </a:ext>
              </a:extLst>
            </p:cNvPr>
            <p:cNvSpPr/>
            <p:nvPr/>
          </p:nvSpPr>
          <p:spPr>
            <a:xfrm>
              <a:off x="723896"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2" name="Rectangle 11">
              <a:extLst>
                <a:ext uri="{FF2B5EF4-FFF2-40B4-BE49-F238E27FC236}">
                  <a16:creationId xmlns:a16="http://schemas.microsoft.com/office/drawing/2014/main" id="{CADA6FFB-F7F1-F64D-8C0B-E99A8C2A633A}"/>
                </a:ext>
              </a:extLst>
            </p:cNvPr>
            <p:cNvSpPr/>
            <p:nvPr/>
          </p:nvSpPr>
          <p:spPr>
            <a:xfrm>
              <a:off x="1452813"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 name="Rectangle 5">
              <a:extLst>
                <a:ext uri="{FF2B5EF4-FFF2-40B4-BE49-F238E27FC236}">
                  <a16:creationId xmlns:a16="http://schemas.microsoft.com/office/drawing/2014/main" id="{E8DF1F15-3045-7B41-B5A1-12B8578EC98F}"/>
                </a:ext>
              </a:extLst>
            </p:cNvPr>
            <p:cNvSpPr/>
            <p:nvPr/>
          </p:nvSpPr>
          <p:spPr>
            <a:xfrm>
              <a:off x="3659581"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 name="Rectangle 6">
              <a:extLst>
                <a:ext uri="{FF2B5EF4-FFF2-40B4-BE49-F238E27FC236}">
                  <a16:creationId xmlns:a16="http://schemas.microsoft.com/office/drawing/2014/main" id="{09F4932F-DD23-EC41-9CAC-3399D2E5B388}"/>
                </a:ext>
              </a:extLst>
            </p:cNvPr>
            <p:cNvSpPr/>
            <p:nvPr/>
          </p:nvSpPr>
          <p:spPr>
            <a:xfrm>
              <a:off x="2921774"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 name="Rectangle 7">
              <a:extLst>
                <a:ext uri="{FF2B5EF4-FFF2-40B4-BE49-F238E27FC236}">
                  <a16:creationId xmlns:a16="http://schemas.microsoft.com/office/drawing/2014/main" id="{7D362DBC-D75C-5E4C-A9CB-2F4954E54FEB}"/>
                </a:ext>
              </a:extLst>
            </p:cNvPr>
            <p:cNvSpPr/>
            <p:nvPr/>
          </p:nvSpPr>
          <p:spPr>
            <a:xfrm>
              <a:off x="6970533"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5" name="Rectangle 14">
              <a:extLst>
                <a:ext uri="{FF2B5EF4-FFF2-40B4-BE49-F238E27FC236}">
                  <a16:creationId xmlns:a16="http://schemas.microsoft.com/office/drawing/2014/main" id="{145EDA65-F69A-E246-B2AE-8CEAA9450C69}"/>
                </a:ext>
              </a:extLst>
            </p:cNvPr>
            <p:cNvSpPr/>
            <p:nvPr/>
          </p:nvSpPr>
          <p:spPr>
            <a:xfrm>
              <a:off x="2190152"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6" name="Rectangle 15">
              <a:extLst>
                <a:ext uri="{FF2B5EF4-FFF2-40B4-BE49-F238E27FC236}">
                  <a16:creationId xmlns:a16="http://schemas.microsoft.com/office/drawing/2014/main" id="{AFD3166D-27FA-C44A-A30A-01E31055B77D}"/>
                </a:ext>
              </a:extLst>
            </p:cNvPr>
            <p:cNvSpPr/>
            <p:nvPr/>
          </p:nvSpPr>
          <p:spPr>
            <a:xfrm>
              <a:off x="1088906"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7" name="Rectangle 16">
              <a:extLst>
                <a:ext uri="{FF2B5EF4-FFF2-40B4-BE49-F238E27FC236}">
                  <a16:creationId xmlns:a16="http://schemas.microsoft.com/office/drawing/2014/main" id="{AB639FEA-A86D-1F4F-9035-ADBF2C165617}"/>
                </a:ext>
              </a:extLst>
            </p:cNvPr>
            <p:cNvSpPr/>
            <p:nvPr/>
          </p:nvSpPr>
          <p:spPr>
            <a:xfrm>
              <a:off x="2557234"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8" name="Rectangle 17">
              <a:extLst>
                <a:ext uri="{FF2B5EF4-FFF2-40B4-BE49-F238E27FC236}">
                  <a16:creationId xmlns:a16="http://schemas.microsoft.com/office/drawing/2014/main" id="{F99AE45C-4E0A-9847-8418-C8B305DFA047}"/>
                </a:ext>
              </a:extLst>
            </p:cNvPr>
            <p:cNvSpPr/>
            <p:nvPr/>
          </p:nvSpPr>
          <p:spPr>
            <a:xfrm>
              <a:off x="4026294"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9" name="Rectangle 18">
              <a:extLst>
                <a:ext uri="{FF2B5EF4-FFF2-40B4-BE49-F238E27FC236}">
                  <a16:creationId xmlns:a16="http://schemas.microsoft.com/office/drawing/2014/main" id="{A2938270-04E9-AB4A-AAEB-8AF4EEEABA22}"/>
                </a:ext>
              </a:extLst>
            </p:cNvPr>
            <p:cNvSpPr/>
            <p:nvPr/>
          </p:nvSpPr>
          <p:spPr>
            <a:xfrm>
              <a:off x="4763512"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dirty="0"/>
            </a:p>
          </p:txBody>
        </p:sp>
        <p:sp>
          <p:nvSpPr>
            <p:cNvPr id="20" name="Rectangle 19">
              <a:extLst>
                <a:ext uri="{FF2B5EF4-FFF2-40B4-BE49-F238E27FC236}">
                  <a16:creationId xmlns:a16="http://schemas.microsoft.com/office/drawing/2014/main" id="{EF423B50-072D-CC43-B70C-CFA68A1470A7}"/>
                </a:ext>
              </a:extLst>
            </p:cNvPr>
            <p:cNvSpPr/>
            <p:nvPr/>
          </p:nvSpPr>
          <p:spPr>
            <a:xfrm>
              <a:off x="6231835"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1" name="Rectangle 20">
              <a:extLst>
                <a:ext uri="{FF2B5EF4-FFF2-40B4-BE49-F238E27FC236}">
                  <a16:creationId xmlns:a16="http://schemas.microsoft.com/office/drawing/2014/main" id="{74043D2C-9643-274B-B81F-A3CEBA81BCF9}"/>
                </a:ext>
              </a:extLst>
            </p:cNvPr>
            <p:cNvSpPr/>
            <p:nvPr/>
          </p:nvSpPr>
          <p:spPr>
            <a:xfrm>
              <a:off x="7333708"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6" name="Rectangle 25">
              <a:extLst>
                <a:ext uri="{FF2B5EF4-FFF2-40B4-BE49-F238E27FC236}">
                  <a16:creationId xmlns:a16="http://schemas.microsoft.com/office/drawing/2014/main" id="{A19DD7AE-C8B9-3845-A4EC-9590A77B584A}"/>
                </a:ext>
              </a:extLst>
            </p:cNvPr>
            <p:cNvSpPr/>
            <p:nvPr/>
          </p:nvSpPr>
          <p:spPr>
            <a:xfrm>
              <a:off x="1823070"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7" name="Rectangle 26">
              <a:extLst>
                <a:ext uri="{FF2B5EF4-FFF2-40B4-BE49-F238E27FC236}">
                  <a16:creationId xmlns:a16="http://schemas.microsoft.com/office/drawing/2014/main" id="{55FF31DF-DFA3-3F45-82F7-612371211C4C}"/>
                </a:ext>
              </a:extLst>
            </p:cNvPr>
            <p:cNvSpPr/>
            <p:nvPr/>
          </p:nvSpPr>
          <p:spPr>
            <a:xfrm>
              <a:off x="5864125"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8" name="Rectangle 27">
              <a:extLst>
                <a:ext uri="{FF2B5EF4-FFF2-40B4-BE49-F238E27FC236}">
                  <a16:creationId xmlns:a16="http://schemas.microsoft.com/office/drawing/2014/main" id="{7753E1A2-9EB2-FA4D-A8D5-C71B75840249}"/>
                </a:ext>
              </a:extLst>
            </p:cNvPr>
            <p:cNvSpPr/>
            <p:nvPr/>
          </p:nvSpPr>
          <p:spPr>
            <a:xfrm>
              <a:off x="5131194"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9" name="Rectangle 28">
              <a:extLst>
                <a:ext uri="{FF2B5EF4-FFF2-40B4-BE49-F238E27FC236}">
                  <a16:creationId xmlns:a16="http://schemas.microsoft.com/office/drawing/2014/main" id="{A4FCDEE2-B8F0-144E-8157-A2433AF63DC2}"/>
                </a:ext>
              </a:extLst>
            </p:cNvPr>
            <p:cNvSpPr/>
            <p:nvPr/>
          </p:nvSpPr>
          <p:spPr>
            <a:xfrm>
              <a:off x="8063202"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34" name="Rectangle 33">
              <a:extLst>
                <a:ext uri="{FF2B5EF4-FFF2-40B4-BE49-F238E27FC236}">
                  <a16:creationId xmlns:a16="http://schemas.microsoft.com/office/drawing/2014/main" id="{3E440C3D-D49F-FA45-A682-851C4A4D9F37}"/>
                </a:ext>
              </a:extLst>
            </p:cNvPr>
            <p:cNvSpPr/>
            <p:nvPr/>
          </p:nvSpPr>
          <p:spPr>
            <a:xfrm>
              <a:off x="8775478"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39" name="Rectangle 38">
              <a:extLst>
                <a:ext uri="{FF2B5EF4-FFF2-40B4-BE49-F238E27FC236}">
                  <a16:creationId xmlns:a16="http://schemas.microsoft.com/office/drawing/2014/main" id="{5B9AB5A9-8C67-F245-9D5E-D6DD9F38E32C}"/>
                </a:ext>
              </a:extLst>
            </p:cNvPr>
            <p:cNvSpPr/>
            <p:nvPr/>
          </p:nvSpPr>
          <p:spPr>
            <a:xfrm>
              <a:off x="3293231"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40" name="Rectangle 39">
              <a:extLst>
                <a:ext uri="{FF2B5EF4-FFF2-40B4-BE49-F238E27FC236}">
                  <a16:creationId xmlns:a16="http://schemas.microsoft.com/office/drawing/2014/main" id="{66ACFBE2-7449-5E4A-9875-E30479A04697}"/>
                </a:ext>
              </a:extLst>
            </p:cNvPr>
            <p:cNvSpPr/>
            <p:nvPr/>
          </p:nvSpPr>
          <p:spPr>
            <a:xfrm>
              <a:off x="4395733"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41" name="Rectangle 40">
              <a:extLst>
                <a:ext uri="{FF2B5EF4-FFF2-40B4-BE49-F238E27FC236}">
                  <a16:creationId xmlns:a16="http://schemas.microsoft.com/office/drawing/2014/main" id="{A5CCF92F-1154-454E-B9FF-D3CD26E75B0E}"/>
                </a:ext>
              </a:extLst>
            </p:cNvPr>
            <p:cNvSpPr/>
            <p:nvPr/>
          </p:nvSpPr>
          <p:spPr>
            <a:xfrm>
              <a:off x="5497544"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42" name="Rectangle 41">
              <a:extLst>
                <a:ext uri="{FF2B5EF4-FFF2-40B4-BE49-F238E27FC236}">
                  <a16:creationId xmlns:a16="http://schemas.microsoft.com/office/drawing/2014/main" id="{F73C5544-4A87-3646-A64C-785718011D94}"/>
                </a:ext>
              </a:extLst>
            </p:cNvPr>
            <p:cNvSpPr/>
            <p:nvPr/>
          </p:nvSpPr>
          <p:spPr>
            <a:xfrm>
              <a:off x="7696852"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45" name="Rectangle 44">
              <a:extLst>
                <a:ext uri="{FF2B5EF4-FFF2-40B4-BE49-F238E27FC236}">
                  <a16:creationId xmlns:a16="http://schemas.microsoft.com/office/drawing/2014/main" id="{A2A34007-8B02-954E-B049-861617FB9442}"/>
                </a:ext>
              </a:extLst>
            </p:cNvPr>
            <p:cNvSpPr/>
            <p:nvPr/>
          </p:nvSpPr>
          <p:spPr>
            <a:xfrm>
              <a:off x="6600639"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46" name="Rectangle 45">
              <a:extLst>
                <a:ext uri="{FF2B5EF4-FFF2-40B4-BE49-F238E27FC236}">
                  <a16:creationId xmlns:a16="http://schemas.microsoft.com/office/drawing/2014/main" id="{87E51E68-5D38-FB46-BABC-04B940656E97}"/>
                </a:ext>
              </a:extLst>
            </p:cNvPr>
            <p:cNvSpPr/>
            <p:nvPr/>
          </p:nvSpPr>
          <p:spPr>
            <a:xfrm>
              <a:off x="8429521"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grpSp>
        <p:nvGrpSpPr>
          <p:cNvPr id="3" name="Group 2">
            <a:extLst>
              <a:ext uri="{FF2B5EF4-FFF2-40B4-BE49-F238E27FC236}">
                <a16:creationId xmlns:a16="http://schemas.microsoft.com/office/drawing/2014/main" id="{307CC707-3B77-7A4A-AF1F-7A133DCF3B96}"/>
              </a:ext>
            </a:extLst>
          </p:cNvPr>
          <p:cNvGrpSpPr>
            <a:grpSpLocks noChangeAspect="1"/>
          </p:cNvGrpSpPr>
          <p:nvPr/>
        </p:nvGrpSpPr>
        <p:grpSpPr>
          <a:xfrm rot="20743767">
            <a:off x="2137990" y="3416897"/>
            <a:ext cx="1096434" cy="180000"/>
            <a:chOff x="1115576" y="906526"/>
            <a:chExt cx="2192868" cy="360000"/>
          </a:xfrm>
        </p:grpSpPr>
        <p:sp>
          <p:nvSpPr>
            <p:cNvPr id="59" name="Rectangle 58">
              <a:extLst>
                <a:ext uri="{FF2B5EF4-FFF2-40B4-BE49-F238E27FC236}">
                  <a16:creationId xmlns:a16="http://schemas.microsoft.com/office/drawing/2014/main" id="{FABECF19-246E-364A-BBC2-1F4FC6D5D6E4}"/>
                </a:ext>
              </a:extLst>
            </p:cNvPr>
            <p:cNvSpPr/>
            <p:nvPr/>
          </p:nvSpPr>
          <p:spPr>
            <a:xfrm>
              <a:off x="1479483" y="90652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0" name="Rectangle 59">
              <a:extLst>
                <a:ext uri="{FF2B5EF4-FFF2-40B4-BE49-F238E27FC236}">
                  <a16:creationId xmlns:a16="http://schemas.microsoft.com/office/drawing/2014/main" id="{EF74C912-5D28-024A-9155-942EE3B6797D}"/>
                </a:ext>
              </a:extLst>
            </p:cNvPr>
            <p:cNvSpPr/>
            <p:nvPr/>
          </p:nvSpPr>
          <p:spPr>
            <a:xfrm>
              <a:off x="2948444" y="90652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1" name="Rectangle 60">
              <a:extLst>
                <a:ext uri="{FF2B5EF4-FFF2-40B4-BE49-F238E27FC236}">
                  <a16:creationId xmlns:a16="http://schemas.microsoft.com/office/drawing/2014/main" id="{541D40C9-AD4E-D349-8A30-D0EF23A74876}"/>
                </a:ext>
              </a:extLst>
            </p:cNvPr>
            <p:cNvSpPr/>
            <p:nvPr/>
          </p:nvSpPr>
          <p:spPr>
            <a:xfrm>
              <a:off x="2216822"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2" name="Rectangle 61">
              <a:extLst>
                <a:ext uri="{FF2B5EF4-FFF2-40B4-BE49-F238E27FC236}">
                  <a16:creationId xmlns:a16="http://schemas.microsoft.com/office/drawing/2014/main" id="{99383275-31DF-F348-A000-571FBB4BF351}"/>
                </a:ext>
              </a:extLst>
            </p:cNvPr>
            <p:cNvSpPr/>
            <p:nvPr/>
          </p:nvSpPr>
          <p:spPr>
            <a:xfrm>
              <a:off x="1115576"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3" name="Rectangle 62">
              <a:extLst>
                <a:ext uri="{FF2B5EF4-FFF2-40B4-BE49-F238E27FC236}">
                  <a16:creationId xmlns:a16="http://schemas.microsoft.com/office/drawing/2014/main" id="{1C93B8E0-4352-884A-8FC2-FCBDA472CA9A}"/>
                </a:ext>
              </a:extLst>
            </p:cNvPr>
            <p:cNvSpPr/>
            <p:nvPr/>
          </p:nvSpPr>
          <p:spPr>
            <a:xfrm>
              <a:off x="2583904"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4" name="Rectangle 63">
              <a:extLst>
                <a:ext uri="{FF2B5EF4-FFF2-40B4-BE49-F238E27FC236}">
                  <a16:creationId xmlns:a16="http://schemas.microsoft.com/office/drawing/2014/main" id="{0B367417-DA4B-D14D-91F5-AEDA3826A57F}"/>
                </a:ext>
              </a:extLst>
            </p:cNvPr>
            <p:cNvSpPr/>
            <p:nvPr/>
          </p:nvSpPr>
          <p:spPr>
            <a:xfrm>
              <a:off x="1849740" y="90652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grpSp>
        <p:nvGrpSpPr>
          <p:cNvPr id="82" name="Group 81">
            <a:extLst>
              <a:ext uri="{FF2B5EF4-FFF2-40B4-BE49-F238E27FC236}">
                <a16:creationId xmlns:a16="http://schemas.microsoft.com/office/drawing/2014/main" id="{0AD5A551-495F-8A4B-8486-AEB2F8CCC5D8}"/>
              </a:ext>
            </a:extLst>
          </p:cNvPr>
          <p:cNvGrpSpPr>
            <a:grpSpLocks noChangeAspect="1"/>
          </p:cNvGrpSpPr>
          <p:nvPr/>
        </p:nvGrpSpPr>
        <p:grpSpPr>
          <a:xfrm rot="666213">
            <a:off x="5411760" y="4314215"/>
            <a:ext cx="914792" cy="180000"/>
            <a:chOff x="5856505" y="929386"/>
            <a:chExt cx="1829583" cy="360000"/>
          </a:xfrm>
        </p:grpSpPr>
        <p:sp>
          <p:nvSpPr>
            <p:cNvPr id="65" name="Rectangle 64">
              <a:extLst>
                <a:ext uri="{FF2B5EF4-FFF2-40B4-BE49-F238E27FC236}">
                  <a16:creationId xmlns:a16="http://schemas.microsoft.com/office/drawing/2014/main" id="{2DC98CD0-1DE5-0C42-B1DF-A7FB4F8E3857}"/>
                </a:ext>
              </a:extLst>
            </p:cNvPr>
            <p:cNvSpPr/>
            <p:nvPr/>
          </p:nvSpPr>
          <p:spPr>
            <a:xfrm>
              <a:off x="6962913" y="92938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6" name="Rectangle 65">
              <a:extLst>
                <a:ext uri="{FF2B5EF4-FFF2-40B4-BE49-F238E27FC236}">
                  <a16:creationId xmlns:a16="http://schemas.microsoft.com/office/drawing/2014/main" id="{A5359BD4-A258-6D4D-8859-623CC05F6304}"/>
                </a:ext>
              </a:extLst>
            </p:cNvPr>
            <p:cNvSpPr/>
            <p:nvPr/>
          </p:nvSpPr>
          <p:spPr>
            <a:xfrm>
              <a:off x="6224215" y="92938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7" name="Rectangle 66">
              <a:extLst>
                <a:ext uri="{FF2B5EF4-FFF2-40B4-BE49-F238E27FC236}">
                  <a16:creationId xmlns:a16="http://schemas.microsoft.com/office/drawing/2014/main" id="{20E29490-6330-BE49-923B-02D31BB9F9F9}"/>
                </a:ext>
              </a:extLst>
            </p:cNvPr>
            <p:cNvSpPr/>
            <p:nvPr/>
          </p:nvSpPr>
          <p:spPr>
            <a:xfrm>
              <a:off x="7326088" y="92938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8" name="Rectangle 67">
              <a:extLst>
                <a:ext uri="{FF2B5EF4-FFF2-40B4-BE49-F238E27FC236}">
                  <a16:creationId xmlns:a16="http://schemas.microsoft.com/office/drawing/2014/main" id="{E1DDA435-4040-FF4B-B69F-BABAC247C6F7}"/>
                </a:ext>
              </a:extLst>
            </p:cNvPr>
            <p:cNvSpPr/>
            <p:nvPr/>
          </p:nvSpPr>
          <p:spPr>
            <a:xfrm>
              <a:off x="5856505" y="92938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9" name="Rectangle 68">
              <a:extLst>
                <a:ext uri="{FF2B5EF4-FFF2-40B4-BE49-F238E27FC236}">
                  <a16:creationId xmlns:a16="http://schemas.microsoft.com/office/drawing/2014/main" id="{7895FA71-E8DB-3646-A5A0-B415A63C05EE}"/>
                </a:ext>
              </a:extLst>
            </p:cNvPr>
            <p:cNvSpPr/>
            <p:nvPr/>
          </p:nvSpPr>
          <p:spPr>
            <a:xfrm>
              <a:off x="6593019" y="92938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grpSp>
        <p:nvGrpSpPr>
          <p:cNvPr id="81" name="Group 80">
            <a:extLst>
              <a:ext uri="{FF2B5EF4-FFF2-40B4-BE49-F238E27FC236}">
                <a16:creationId xmlns:a16="http://schemas.microsoft.com/office/drawing/2014/main" id="{4435A003-0A60-5749-BBAB-701037CB3765}"/>
              </a:ext>
            </a:extLst>
          </p:cNvPr>
          <p:cNvGrpSpPr>
            <a:grpSpLocks noChangeAspect="1"/>
          </p:cNvGrpSpPr>
          <p:nvPr/>
        </p:nvGrpSpPr>
        <p:grpSpPr>
          <a:xfrm>
            <a:off x="3150780" y="4485394"/>
            <a:ext cx="730307" cy="180000"/>
            <a:chOff x="4733032" y="1455166"/>
            <a:chExt cx="1460613" cy="360000"/>
          </a:xfrm>
        </p:grpSpPr>
        <p:sp>
          <p:nvSpPr>
            <p:cNvPr id="70" name="Rectangle 69">
              <a:extLst>
                <a:ext uri="{FF2B5EF4-FFF2-40B4-BE49-F238E27FC236}">
                  <a16:creationId xmlns:a16="http://schemas.microsoft.com/office/drawing/2014/main" id="{4B5E6538-01B8-174E-AF0A-4CD052C60C13}"/>
                </a:ext>
              </a:extLst>
            </p:cNvPr>
            <p:cNvSpPr/>
            <p:nvPr/>
          </p:nvSpPr>
          <p:spPr>
            <a:xfrm>
              <a:off x="4733032" y="145516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1" name="Rectangle 70">
              <a:extLst>
                <a:ext uri="{FF2B5EF4-FFF2-40B4-BE49-F238E27FC236}">
                  <a16:creationId xmlns:a16="http://schemas.microsoft.com/office/drawing/2014/main" id="{4162F9E1-0B80-F544-8679-155B4B036AC7}"/>
                </a:ext>
              </a:extLst>
            </p:cNvPr>
            <p:cNvSpPr/>
            <p:nvPr/>
          </p:nvSpPr>
          <p:spPr>
            <a:xfrm>
              <a:off x="5833645" y="145516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2" name="Rectangle 71">
              <a:extLst>
                <a:ext uri="{FF2B5EF4-FFF2-40B4-BE49-F238E27FC236}">
                  <a16:creationId xmlns:a16="http://schemas.microsoft.com/office/drawing/2014/main" id="{B523F70E-727E-274F-AAEB-4E9443A3CCED}"/>
                </a:ext>
              </a:extLst>
            </p:cNvPr>
            <p:cNvSpPr/>
            <p:nvPr/>
          </p:nvSpPr>
          <p:spPr>
            <a:xfrm>
              <a:off x="5100714" y="145516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3" name="Rectangle 72">
              <a:extLst>
                <a:ext uri="{FF2B5EF4-FFF2-40B4-BE49-F238E27FC236}">
                  <a16:creationId xmlns:a16="http://schemas.microsoft.com/office/drawing/2014/main" id="{F8753424-8F17-EA41-9887-686520E36B82}"/>
                </a:ext>
              </a:extLst>
            </p:cNvPr>
            <p:cNvSpPr/>
            <p:nvPr/>
          </p:nvSpPr>
          <p:spPr>
            <a:xfrm>
              <a:off x="5467064" y="145516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grpSp>
        <p:nvGrpSpPr>
          <p:cNvPr id="47" name="Group 46">
            <a:extLst>
              <a:ext uri="{FF2B5EF4-FFF2-40B4-BE49-F238E27FC236}">
                <a16:creationId xmlns:a16="http://schemas.microsoft.com/office/drawing/2014/main" id="{BF06D436-051E-1441-805A-84AA047A24E7}"/>
              </a:ext>
            </a:extLst>
          </p:cNvPr>
          <p:cNvGrpSpPr>
            <a:grpSpLocks noChangeAspect="1"/>
          </p:cNvGrpSpPr>
          <p:nvPr/>
        </p:nvGrpSpPr>
        <p:grpSpPr>
          <a:xfrm rot="1309280">
            <a:off x="4210335" y="2048774"/>
            <a:ext cx="4567739" cy="180000"/>
            <a:chOff x="0" y="422656"/>
            <a:chExt cx="9135478" cy="360000"/>
          </a:xfrm>
        </p:grpSpPr>
        <p:sp>
          <p:nvSpPr>
            <p:cNvPr id="48" name="Rectangle 47">
              <a:extLst>
                <a:ext uri="{FF2B5EF4-FFF2-40B4-BE49-F238E27FC236}">
                  <a16:creationId xmlns:a16="http://schemas.microsoft.com/office/drawing/2014/main" id="{A48F2E68-553F-C946-A559-94CAEBB131F2}"/>
                </a:ext>
              </a:extLst>
            </p:cNvPr>
            <p:cNvSpPr/>
            <p:nvPr/>
          </p:nvSpPr>
          <p:spPr>
            <a:xfrm>
              <a:off x="0"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49" name="Rectangle 48">
              <a:extLst>
                <a:ext uri="{FF2B5EF4-FFF2-40B4-BE49-F238E27FC236}">
                  <a16:creationId xmlns:a16="http://schemas.microsoft.com/office/drawing/2014/main" id="{C0BAD87D-45ED-274E-BD05-F8EFAE2AC4A8}"/>
                </a:ext>
              </a:extLst>
            </p:cNvPr>
            <p:cNvSpPr/>
            <p:nvPr/>
          </p:nvSpPr>
          <p:spPr>
            <a:xfrm>
              <a:off x="360481"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0" name="Rectangle 49">
              <a:extLst>
                <a:ext uri="{FF2B5EF4-FFF2-40B4-BE49-F238E27FC236}">
                  <a16:creationId xmlns:a16="http://schemas.microsoft.com/office/drawing/2014/main" id="{18C47070-35A1-3944-B62A-8B9252A46287}"/>
                </a:ext>
              </a:extLst>
            </p:cNvPr>
            <p:cNvSpPr/>
            <p:nvPr/>
          </p:nvSpPr>
          <p:spPr>
            <a:xfrm>
              <a:off x="723896"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1" name="Rectangle 50">
              <a:extLst>
                <a:ext uri="{FF2B5EF4-FFF2-40B4-BE49-F238E27FC236}">
                  <a16:creationId xmlns:a16="http://schemas.microsoft.com/office/drawing/2014/main" id="{93F3A82C-ACBC-9446-A948-D5F1B0DD893F}"/>
                </a:ext>
              </a:extLst>
            </p:cNvPr>
            <p:cNvSpPr/>
            <p:nvPr/>
          </p:nvSpPr>
          <p:spPr>
            <a:xfrm>
              <a:off x="1452813"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2" name="Rectangle 51">
              <a:extLst>
                <a:ext uri="{FF2B5EF4-FFF2-40B4-BE49-F238E27FC236}">
                  <a16:creationId xmlns:a16="http://schemas.microsoft.com/office/drawing/2014/main" id="{B1360F03-075B-FD4E-96B0-E7CD97E96AF8}"/>
                </a:ext>
              </a:extLst>
            </p:cNvPr>
            <p:cNvSpPr/>
            <p:nvPr/>
          </p:nvSpPr>
          <p:spPr>
            <a:xfrm>
              <a:off x="3659581"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3" name="Rectangle 52">
              <a:extLst>
                <a:ext uri="{FF2B5EF4-FFF2-40B4-BE49-F238E27FC236}">
                  <a16:creationId xmlns:a16="http://schemas.microsoft.com/office/drawing/2014/main" id="{10803849-1E8E-5841-9D78-26A283FC2B49}"/>
                </a:ext>
              </a:extLst>
            </p:cNvPr>
            <p:cNvSpPr/>
            <p:nvPr/>
          </p:nvSpPr>
          <p:spPr>
            <a:xfrm>
              <a:off x="2921774"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4" name="Rectangle 53">
              <a:extLst>
                <a:ext uri="{FF2B5EF4-FFF2-40B4-BE49-F238E27FC236}">
                  <a16:creationId xmlns:a16="http://schemas.microsoft.com/office/drawing/2014/main" id="{EE2D7F5D-B6CD-0740-AC13-F59B64FFB990}"/>
                </a:ext>
              </a:extLst>
            </p:cNvPr>
            <p:cNvSpPr/>
            <p:nvPr/>
          </p:nvSpPr>
          <p:spPr>
            <a:xfrm>
              <a:off x="6970533"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5" name="Rectangle 54">
              <a:extLst>
                <a:ext uri="{FF2B5EF4-FFF2-40B4-BE49-F238E27FC236}">
                  <a16:creationId xmlns:a16="http://schemas.microsoft.com/office/drawing/2014/main" id="{BAED1614-866F-8D4F-8BE2-5786E1A987E2}"/>
                </a:ext>
              </a:extLst>
            </p:cNvPr>
            <p:cNvSpPr/>
            <p:nvPr/>
          </p:nvSpPr>
          <p:spPr>
            <a:xfrm>
              <a:off x="2190152"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6" name="Rectangle 55">
              <a:extLst>
                <a:ext uri="{FF2B5EF4-FFF2-40B4-BE49-F238E27FC236}">
                  <a16:creationId xmlns:a16="http://schemas.microsoft.com/office/drawing/2014/main" id="{09DF4D71-E93B-EC43-8924-FE75F1006FE0}"/>
                </a:ext>
              </a:extLst>
            </p:cNvPr>
            <p:cNvSpPr/>
            <p:nvPr/>
          </p:nvSpPr>
          <p:spPr>
            <a:xfrm>
              <a:off x="1088906"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7" name="Rectangle 56">
              <a:extLst>
                <a:ext uri="{FF2B5EF4-FFF2-40B4-BE49-F238E27FC236}">
                  <a16:creationId xmlns:a16="http://schemas.microsoft.com/office/drawing/2014/main" id="{83E4DC08-1F46-334D-AB49-B78A3FBA1E10}"/>
                </a:ext>
              </a:extLst>
            </p:cNvPr>
            <p:cNvSpPr/>
            <p:nvPr/>
          </p:nvSpPr>
          <p:spPr>
            <a:xfrm>
              <a:off x="2557234"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8" name="Rectangle 57">
              <a:extLst>
                <a:ext uri="{FF2B5EF4-FFF2-40B4-BE49-F238E27FC236}">
                  <a16:creationId xmlns:a16="http://schemas.microsoft.com/office/drawing/2014/main" id="{B52ECB7E-2361-0C49-B4C0-523E747C1AA4}"/>
                </a:ext>
              </a:extLst>
            </p:cNvPr>
            <p:cNvSpPr/>
            <p:nvPr/>
          </p:nvSpPr>
          <p:spPr>
            <a:xfrm>
              <a:off x="4026294"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4" name="Rectangle 73">
              <a:extLst>
                <a:ext uri="{FF2B5EF4-FFF2-40B4-BE49-F238E27FC236}">
                  <a16:creationId xmlns:a16="http://schemas.microsoft.com/office/drawing/2014/main" id="{AE66E659-5759-A243-9B36-056D58E17EB9}"/>
                </a:ext>
              </a:extLst>
            </p:cNvPr>
            <p:cNvSpPr/>
            <p:nvPr/>
          </p:nvSpPr>
          <p:spPr>
            <a:xfrm>
              <a:off x="4763512"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dirty="0"/>
            </a:p>
          </p:txBody>
        </p:sp>
        <p:sp>
          <p:nvSpPr>
            <p:cNvPr id="75" name="Rectangle 74">
              <a:extLst>
                <a:ext uri="{FF2B5EF4-FFF2-40B4-BE49-F238E27FC236}">
                  <a16:creationId xmlns:a16="http://schemas.microsoft.com/office/drawing/2014/main" id="{8C8120C5-23E2-B740-89A9-AE5A8560C06A}"/>
                </a:ext>
              </a:extLst>
            </p:cNvPr>
            <p:cNvSpPr/>
            <p:nvPr/>
          </p:nvSpPr>
          <p:spPr>
            <a:xfrm>
              <a:off x="6231835"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6" name="Rectangle 75">
              <a:extLst>
                <a:ext uri="{FF2B5EF4-FFF2-40B4-BE49-F238E27FC236}">
                  <a16:creationId xmlns:a16="http://schemas.microsoft.com/office/drawing/2014/main" id="{E4C39125-0A2D-FF42-B396-7AB2F37E50AB}"/>
                </a:ext>
              </a:extLst>
            </p:cNvPr>
            <p:cNvSpPr/>
            <p:nvPr/>
          </p:nvSpPr>
          <p:spPr>
            <a:xfrm>
              <a:off x="7333708"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7" name="Rectangle 76">
              <a:extLst>
                <a:ext uri="{FF2B5EF4-FFF2-40B4-BE49-F238E27FC236}">
                  <a16:creationId xmlns:a16="http://schemas.microsoft.com/office/drawing/2014/main" id="{B74B16AC-1D53-7C42-9880-6196F801C1FC}"/>
                </a:ext>
              </a:extLst>
            </p:cNvPr>
            <p:cNvSpPr/>
            <p:nvPr/>
          </p:nvSpPr>
          <p:spPr>
            <a:xfrm>
              <a:off x="1823070"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8" name="Rectangle 77">
              <a:extLst>
                <a:ext uri="{FF2B5EF4-FFF2-40B4-BE49-F238E27FC236}">
                  <a16:creationId xmlns:a16="http://schemas.microsoft.com/office/drawing/2014/main" id="{3ADEB8FE-1DE0-5144-823D-A0BA3A5DC7FF}"/>
                </a:ext>
              </a:extLst>
            </p:cNvPr>
            <p:cNvSpPr/>
            <p:nvPr/>
          </p:nvSpPr>
          <p:spPr>
            <a:xfrm>
              <a:off x="5864125" y="42265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9" name="Rectangle 78">
              <a:extLst>
                <a:ext uri="{FF2B5EF4-FFF2-40B4-BE49-F238E27FC236}">
                  <a16:creationId xmlns:a16="http://schemas.microsoft.com/office/drawing/2014/main" id="{DBB54AA5-56FE-3F44-A813-174DA2190579}"/>
                </a:ext>
              </a:extLst>
            </p:cNvPr>
            <p:cNvSpPr/>
            <p:nvPr/>
          </p:nvSpPr>
          <p:spPr>
            <a:xfrm>
              <a:off x="5131194"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0" name="Rectangle 79">
              <a:extLst>
                <a:ext uri="{FF2B5EF4-FFF2-40B4-BE49-F238E27FC236}">
                  <a16:creationId xmlns:a16="http://schemas.microsoft.com/office/drawing/2014/main" id="{B53CE37A-1676-4B49-8828-4C16633CEAF8}"/>
                </a:ext>
              </a:extLst>
            </p:cNvPr>
            <p:cNvSpPr/>
            <p:nvPr/>
          </p:nvSpPr>
          <p:spPr>
            <a:xfrm>
              <a:off x="8063202"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3" name="Rectangle 82">
              <a:extLst>
                <a:ext uri="{FF2B5EF4-FFF2-40B4-BE49-F238E27FC236}">
                  <a16:creationId xmlns:a16="http://schemas.microsoft.com/office/drawing/2014/main" id="{43A1A952-A253-874B-9071-3D74C3285827}"/>
                </a:ext>
              </a:extLst>
            </p:cNvPr>
            <p:cNvSpPr/>
            <p:nvPr/>
          </p:nvSpPr>
          <p:spPr>
            <a:xfrm>
              <a:off x="8775478" y="42265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4" name="Rectangle 83">
              <a:extLst>
                <a:ext uri="{FF2B5EF4-FFF2-40B4-BE49-F238E27FC236}">
                  <a16:creationId xmlns:a16="http://schemas.microsoft.com/office/drawing/2014/main" id="{12EE42E9-9976-3F45-9679-15353ED00D00}"/>
                </a:ext>
              </a:extLst>
            </p:cNvPr>
            <p:cNvSpPr/>
            <p:nvPr/>
          </p:nvSpPr>
          <p:spPr>
            <a:xfrm>
              <a:off x="3293231"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5" name="Rectangle 84">
              <a:extLst>
                <a:ext uri="{FF2B5EF4-FFF2-40B4-BE49-F238E27FC236}">
                  <a16:creationId xmlns:a16="http://schemas.microsoft.com/office/drawing/2014/main" id="{5AAF056E-2FCC-784B-A5AD-04C5658A16E7}"/>
                </a:ext>
              </a:extLst>
            </p:cNvPr>
            <p:cNvSpPr/>
            <p:nvPr/>
          </p:nvSpPr>
          <p:spPr>
            <a:xfrm>
              <a:off x="4395733"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6" name="Rectangle 85">
              <a:extLst>
                <a:ext uri="{FF2B5EF4-FFF2-40B4-BE49-F238E27FC236}">
                  <a16:creationId xmlns:a16="http://schemas.microsoft.com/office/drawing/2014/main" id="{546F57B7-9FE6-B848-8AC0-5767A3171C5D}"/>
                </a:ext>
              </a:extLst>
            </p:cNvPr>
            <p:cNvSpPr/>
            <p:nvPr/>
          </p:nvSpPr>
          <p:spPr>
            <a:xfrm>
              <a:off x="5497544"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7" name="Rectangle 86">
              <a:extLst>
                <a:ext uri="{FF2B5EF4-FFF2-40B4-BE49-F238E27FC236}">
                  <a16:creationId xmlns:a16="http://schemas.microsoft.com/office/drawing/2014/main" id="{4D3AB9A0-B58D-0440-BE3D-FABEE2196D80}"/>
                </a:ext>
              </a:extLst>
            </p:cNvPr>
            <p:cNvSpPr/>
            <p:nvPr/>
          </p:nvSpPr>
          <p:spPr>
            <a:xfrm>
              <a:off x="7696852" y="42265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8" name="Rectangle 87">
              <a:extLst>
                <a:ext uri="{FF2B5EF4-FFF2-40B4-BE49-F238E27FC236}">
                  <a16:creationId xmlns:a16="http://schemas.microsoft.com/office/drawing/2014/main" id="{08D8E215-3C33-A94C-905F-93724BBDEE34}"/>
                </a:ext>
              </a:extLst>
            </p:cNvPr>
            <p:cNvSpPr/>
            <p:nvPr/>
          </p:nvSpPr>
          <p:spPr>
            <a:xfrm>
              <a:off x="6600639"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9" name="Rectangle 88">
              <a:extLst>
                <a:ext uri="{FF2B5EF4-FFF2-40B4-BE49-F238E27FC236}">
                  <a16:creationId xmlns:a16="http://schemas.microsoft.com/office/drawing/2014/main" id="{F81E3177-39B5-7648-872B-1E096DA39881}"/>
                </a:ext>
              </a:extLst>
            </p:cNvPr>
            <p:cNvSpPr/>
            <p:nvPr/>
          </p:nvSpPr>
          <p:spPr>
            <a:xfrm>
              <a:off x="8429521" y="42265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grpSp>
        <p:nvGrpSpPr>
          <p:cNvPr id="97" name="Group 96">
            <a:extLst>
              <a:ext uri="{FF2B5EF4-FFF2-40B4-BE49-F238E27FC236}">
                <a16:creationId xmlns:a16="http://schemas.microsoft.com/office/drawing/2014/main" id="{711FCD8C-2DBD-824A-8426-5355F8ECEA56}"/>
              </a:ext>
            </a:extLst>
          </p:cNvPr>
          <p:cNvGrpSpPr>
            <a:grpSpLocks noChangeAspect="1"/>
          </p:cNvGrpSpPr>
          <p:nvPr/>
        </p:nvGrpSpPr>
        <p:grpSpPr>
          <a:xfrm rot="20743767">
            <a:off x="3467029" y="3735468"/>
            <a:ext cx="1096434" cy="180000"/>
            <a:chOff x="1115576" y="906526"/>
            <a:chExt cx="2192868" cy="360000"/>
          </a:xfrm>
        </p:grpSpPr>
        <p:sp>
          <p:nvSpPr>
            <p:cNvPr id="98" name="Rectangle 97">
              <a:extLst>
                <a:ext uri="{FF2B5EF4-FFF2-40B4-BE49-F238E27FC236}">
                  <a16:creationId xmlns:a16="http://schemas.microsoft.com/office/drawing/2014/main" id="{42162F2F-7A07-E44C-8A60-ECD6068A1F61}"/>
                </a:ext>
              </a:extLst>
            </p:cNvPr>
            <p:cNvSpPr/>
            <p:nvPr/>
          </p:nvSpPr>
          <p:spPr>
            <a:xfrm>
              <a:off x="1479483" y="90652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99" name="Rectangle 98">
              <a:extLst>
                <a:ext uri="{FF2B5EF4-FFF2-40B4-BE49-F238E27FC236}">
                  <a16:creationId xmlns:a16="http://schemas.microsoft.com/office/drawing/2014/main" id="{BE62A8D1-43DC-0942-8FD9-D289A9A11A06}"/>
                </a:ext>
              </a:extLst>
            </p:cNvPr>
            <p:cNvSpPr/>
            <p:nvPr/>
          </p:nvSpPr>
          <p:spPr>
            <a:xfrm>
              <a:off x="2948444" y="90652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0" name="Rectangle 99">
              <a:extLst>
                <a:ext uri="{FF2B5EF4-FFF2-40B4-BE49-F238E27FC236}">
                  <a16:creationId xmlns:a16="http://schemas.microsoft.com/office/drawing/2014/main" id="{D499B840-6679-944E-BB40-9840A8F3B238}"/>
                </a:ext>
              </a:extLst>
            </p:cNvPr>
            <p:cNvSpPr/>
            <p:nvPr/>
          </p:nvSpPr>
          <p:spPr>
            <a:xfrm>
              <a:off x="2216822"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1" name="Rectangle 100">
              <a:extLst>
                <a:ext uri="{FF2B5EF4-FFF2-40B4-BE49-F238E27FC236}">
                  <a16:creationId xmlns:a16="http://schemas.microsoft.com/office/drawing/2014/main" id="{6D22575A-2D87-1F4D-B12A-0ECBDACD9047}"/>
                </a:ext>
              </a:extLst>
            </p:cNvPr>
            <p:cNvSpPr/>
            <p:nvPr/>
          </p:nvSpPr>
          <p:spPr>
            <a:xfrm>
              <a:off x="1115576"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2" name="Rectangle 101">
              <a:extLst>
                <a:ext uri="{FF2B5EF4-FFF2-40B4-BE49-F238E27FC236}">
                  <a16:creationId xmlns:a16="http://schemas.microsoft.com/office/drawing/2014/main" id="{422BE2E2-CFEF-0E45-8060-60CE92FE5944}"/>
                </a:ext>
              </a:extLst>
            </p:cNvPr>
            <p:cNvSpPr/>
            <p:nvPr/>
          </p:nvSpPr>
          <p:spPr>
            <a:xfrm>
              <a:off x="2583904"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3" name="Rectangle 102">
              <a:extLst>
                <a:ext uri="{FF2B5EF4-FFF2-40B4-BE49-F238E27FC236}">
                  <a16:creationId xmlns:a16="http://schemas.microsoft.com/office/drawing/2014/main" id="{F2567184-80F5-3441-BA65-CA7C7611506A}"/>
                </a:ext>
              </a:extLst>
            </p:cNvPr>
            <p:cNvSpPr/>
            <p:nvPr/>
          </p:nvSpPr>
          <p:spPr>
            <a:xfrm>
              <a:off x="1849740" y="90652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grpSp>
        <p:nvGrpSpPr>
          <p:cNvPr id="104" name="Group 103">
            <a:extLst>
              <a:ext uri="{FF2B5EF4-FFF2-40B4-BE49-F238E27FC236}">
                <a16:creationId xmlns:a16="http://schemas.microsoft.com/office/drawing/2014/main" id="{E6F55736-B23F-AE49-8CAC-B708FDF679DA}"/>
              </a:ext>
            </a:extLst>
          </p:cNvPr>
          <p:cNvGrpSpPr>
            <a:grpSpLocks noChangeAspect="1"/>
          </p:cNvGrpSpPr>
          <p:nvPr/>
        </p:nvGrpSpPr>
        <p:grpSpPr>
          <a:xfrm rot="1379055">
            <a:off x="4416787" y="5451589"/>
            <a:ext cx="1096434" cy="180000"/>
            <a:chOff x="1115576" y="906526"/>
            <a:chExt cx="2192868" cy="360000"/>
          </a:xfrm>
        </p:grpSpPr>
        <p:sp>
          <p:nvSpPr>
            <p:cNvPr id="105" name="Rectangle 104">
              <a:extLst>
                <a:ext uri="{FF2B5EF4-FFF2-40B4-BE49-F238E27FC236}">
                  <a16:creationId xmlns:a16="http://schemas.microsoft.com/office/drawing/2014/main" id="{68E9C62D-6C8E-0F49-B756-C0B7CB965C54}"/>
                </a:ext>
              </a:extLst>
            </p:cNvPr>
            <p:cNvSpPr/>
            <p:nvPr/>
          </p:nvSpPr>
          <p:spPr>
            <a:xfrm>
              <a:off x="1479483" y="906526"/>
              <a:ext cx="360000" cy="36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6" name="Rectangle 105">
              <a:extLst>
                <a:ext uri="{FF2B5EF4-FFF2-40B4-BE49-F238E27FC236}">
                  <a16:creationId xmlns:a16="http://schemas.microsoft.com/office/drawing/2014/main" id="{69FDE931-2F96-1345-A8C9-80BC42CF4F59}"/>
                </a:ext>
              </a:extLst>
            </p:cNvPr>
            <p:cNvSpPr/>
            <p:nvPr/>
          </p:nvSpPr>
          <p:spPr>
            <a:xfrm>
              <a:off x="2948444" y="906526"/>
              <a:ext cx="360000" cy="36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7" name="Rectangle 106">
              <a:extLst>
                <a:ext uri="{FF2B5EF4-FFF2-40B4-BE49-F238E27FC236}">
                  <a16:creationId xmlns:a16="http://schemas.microsoft.com/office/drawing/2014/main" id="{DFACA60C-7FBA-0F46-B496-DAB9A1D786B2}"/>
                </a:ext>
              </a:extLst>
            </p:cNvPr>
            <p:cNvSpPr/>
            <p:nvPr/>
          </p:nvSpPr>
          <p:spPr>
            <a:xfrm>
              <a:off x="2216822"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8" name="Rectangle 107">
              <a:extLst>
                <a:ext uri="{FF2B5EF4-FFF2-40B4-BE49-F238E27FC236}">
                  <a16:creationId xmlns:a16="http://schemas.microsoft.com/office/drawing/2014/main" id="{7B52CE6C-A1AF-DA43-B54E-464B006BD4F7}"/>
                </a:ext>
              </a:extLst>
            </p:cNvPr>
            <p:cNvSpPr/>
            <p:nvPr/>
          </p:nvSpPr>
          <p:spPr>
            <a:xfrm>
              <a:off x="1115576"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09" name="Rectangle 108">
              <a:extLst>
                <a:ext uri="{FF2B5EF4-FFF2-40B4-BE49-F238E27FC236}">
                  <a16:creationId xmlns:a16="http://schemas.microsoft.com/office/drawing/2014/main" id="{A7AB251C-C13E-784A-8023-8412CB3AB133}"/>
                </a:ext>
              </a:extLst>
            </p:cNvPr>
            <p:cNvSpPr/>
            <p:nvPr/>
          </p:nvSpPr>
          <p:spPr>
            <a:xfrm>
              <a:off x="2583904" y="906526"/>
              <a:ext cx="360000" cy="36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0" name="Rectangle 109">
              <a:extLst>
                <a:ext uri="{FF2B5EF4-FFF2-40B4-BE49-F238E27FC236}">
                  <a16:creationId xmlns:a16="http://schemas.microsoft.com/office/drawing/2014/main" id="{F816F91C-F980-494C-874A-62D96306BF4D}"/>
                </a:ext>
              </a:extLst>
            </p:cNvPr>
            <p:cNvSpPr/>
            <p:nvPr/>
          </p:nvSpPr>
          <p:spPr>
            <a:xfrm>
              <a:off x="1849740" y="906526"/>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sp>
        <p:nvSpPr>
          <p:cNvPr id="111" name="Content Placeholder 2">
            <a:extLst>
              <a:ext uri="{FF2B5EF4-FFF2-40B4-BE49-F238E27FC236}">
                <a16:creationId xmlns:a16="http://schemas.microsoft.com/office/drawing/2014/main" id="{6038FBBF-9ED2-8C4C-A87C-C0C58820257F}"/>
              </a:ext>
            </a:extLst>
          </p:cNvPr>
          <p:cNvSpPr>
            <a:spLocks noGrp="1"/>
          </p:cNvSpPr>
          <p:nvPr>
            <p:ph idx="1"/>
          </p:nvPr>
        </p:nvSpPr>
        <p:spPr>
          <a:xfrm rot="20662244">
            <a:off x="-48676" y="837444"/>
            <a:ext cx="2990796" cy="663895"/>
          </a:xfrm>
        </p:spPr>
        <p:txBody>
          <a:bodyPr>
            <a:normAutofit/>
          </a:bodyPr>
          <a:lstStyle/>
          <a:p>
            <a:pPr marL="0" lvl="0" indent="0">
              <a:buNone/>
            </a:pPr>
            <a:r>
              <a:rPr lang="en-GB" sz="2400" dirty="0"/>
              <a:t>r</a:t>
            </a:r>
            <a:r>
              <a:rPr lang="en-GB" sz="2400" noProof="0" dirty="0" err="1"/>
              <a:t>eference</a:t>
            </a:r>
            <a:r>
              <a:rPr lang="en-GB" sz="2400" noProof="0" dirty="0"/>
              <a:t> genome 1</a:t>
            </a:r>
          </a:p>
        </p:txBody>
      </p:sp>
      <p:sp>
        <p:nvSpPr>
          <p:cNvPr id="112" name="Content Placeholder 2">
            <a:extLst>
              <a:ext uri="{FF2B5EF4-FFF2-40B4-BE49-F238E27FC236}">
                <a16:creationId xmlns:a16="http://schemas.microsoft.com/office/drawing/2014/main" id="{73B27CEE-2537-8E4D-B1AC-2A66E8CA0B59}"/>
              </a:ext>
            </a:extLst>
          </p:cNvPr>
          <p:cNvSpPr txBox="1">
            <a:spLocks/>
          </p:cNvSpPr>
          <p:nvPr/>
        </p:nvSpPr>
        <p:spPr>
          <a:xfrm rot="1179525">
            <a:off x="4574107" y="1341054"/>
            <a:ext cx="2990796" cy="6638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t>reference genome 2</a:t>
            </a:r>
          </a:p>
        </p:txBody>
      </p:sp>
      <p:sp>
        <p:nvSpPr>
          <p:cNvPr id="113" name="Content Placeholder 2">
            <a:extLst>
              <a:ext uri="{FF2B5EF4-FFF2-40B4-BE49-F238E27FC236}">
                <a16:creationId xmlns:a16="http://schemas.microsoft.com/office/drawing/2014/main" id="{6A3DA19C-1EEE-2A4B-A1A8-22CA29C37848}"/>
              </a:ext>
            </a:extLst>
          </p:cNvPr>
          <p:cNvSpPr txBox="1">
            <a:spLocks/>
          </p:cNvSpPr>
          <p:nvPr/>
        </p:nvSpPr>
        <p:spPr>
          <a:xfrm rot="20291328">
            <a:off x="1276360" y="2492172"/>
            <a:ext cx="1040359" cy="6638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t>100%</a:t>
            </a:r>
          </a:p>
        </p:txBody>
      </p:sp>
      <p:sp>
        <p:nvSpPr>
          <p:cNvPr id="114" name="Content Placeholder 2">
            <a:extLst>
              <a:ext uri="{FF2B5EF4-FFF2-40B4-BE49-F238E27FC236}">
                <a16:creationId xmlns:a16="http://schemas.microsoft.com/office/drawing/2014/main" id="{C72F7EBE-89D8-B449-95E2-D91A0DE1EF04}"/>
              </a:ext>
            </a:extLst>
          </p:cNvPr>
          <p:cNvSpPr txBox="1">
            <a:spLocks/>
          </p:cNvSpPr>
          <p:nvPr/>
        </p:nvSpPr>
        <p:spPr>
          <a:xfrm rot="20291328">
            <a:off x="3112723" y="1916371"/>
            <a:ext cx="1040359" cy="6638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t>85%</a:t>
            </a:r>
          </a:p>
        </p:txBody>
      </p:sp>
      <p:sp>
        <p:nvSpPr>
          <p:cNvPr id="115" name="Content Placeholder 2">
            <a:extLst>
              <a:ext uri="{FF2B5EF4-FFF2-40B4-BE49-F238E27FC236}">
                <a16:creationId xmlns:a16="http://schemas.microsoft.com/office/drawing/2014/main" id="{36300492-5FB6-9C4B-AC44-65B3947CDBB7}"/>
              </a:ext>
            </a:extLst>
          </p:cNvPr>
          <p:cNvSpPr txBox="1">
            <a:spLocks/>
          </p:cNvSpPr>
          <p:nvPr/>
        </p:nvSpPr>
        <p:spPr>
          <a:xfrm rot="1191005">
            <a:off x="4615110" y="2313272"/>
            <a:ext cx="1040359" cy="6638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t>85%</a:t>
            </a:r>
          </a:p>
        </p:txBody>
      </p:sp>
    </p:spTree>
    <p:extLst>
      <p:ext uri="{BB962C8B-B14F-4D97-AF65-F5344CB8AC3E}">
        <p14:creationId xmlns:p14="http://schemas.microsoft.com/office/powerpoint/2010/main" val="371719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955 -0.01134 L -0.13073 -0.25393 " pathEditMode="relative" ptsTypes="AA">
                                      <p:cBhvr>
                                        <p:cTn id="6" dur="2000" fill="hold"/>
                                        <p:tgtEl>
                                          <p:spTgt spid="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5E-6 5.0307E-17 L -0.0717 -0.39398 " pathEditMode="relative" rAng="0" ptsTypes="AA">
                                      <p:cBhvr>
                                        <p:cTn id="10" dur="2000" fill="hold"/>
                                        <p:tgtEl>
                                          <p:spTgt spid="97"/>
                                        </p:tgtEl>
                                        <p:attrNameLst>
                                          <p:attrName>ppt_x</p:attrName>
                                          <p:attrName>ppt_y</p:attrName>
                                        </p:attrNameLst>
                                      </p:cBhvr>
                                      <p:rCtr x="-3594" y="-19005"/>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2587 -0.06782 L 0.02587 -0.06759 L 0.03768 -0.09977 L 0.09497 -0.30602 L 0.03299 -0.43611 L 0.03525 -0.52176 " pathEditMode="relative" rAng="0" ptsTypes="AAAAAA">
                                      <p:cBhvr>
                                        <p:cTn id="14" dur="2000" fill="hold"/>
                                        <p:tgtEl>
                                          <p:spTgt spid="104"/>
                                        </p:tgtEl>
                                        <p:attrNameLst>
                                          <p:attrName>ppt_x</p:attrName>
                                          <p:attrName>ppt_y</p:attrName>
                                        </p:attrNameLst>
                                      </p:cBhvr>
                                      <p:rCtr x="3455" y="-2268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E9330DA-6E7B-8445-A817-6E2B3CEDE758}"/>
              </a:ext>
            </a:extLst>
          </p:cNvPr>
          <p:cNvCxnSpPr/>
          <p:nvPr/>
        </p:nvCxnSpPr>
        <p:spPr>
          <a:xfrm>
            <a:off x="2358023" y="996040"/>
            <a:ext cx="0" cy="3853543"/>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91D478CD-3C14-AC48-8127-20431CA7AB2A}"/>
              </a:ext>
            </a:extLst>
          </p:cNvPr>
          <p:cNvCxnSpPr>
            <a:cxnSpLocks/>
          </p:cNvCxnSpPr>
          <p:nvPr/>
        </p:nvCxnSpPr>
        <p:spPr>
          <a:xfrm>
            <a:off x="691252" y="3314697"/>
            <a:ext cx="444374"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3901CCC-1339-ED48-AF7C-D44169F0203B}"/>
              </a:ext>
            </a:extLst>
          </p:cNvPr>
          <p:cNvCxnSpPr>
            <a:cxnSpLocks/>
          </p:cNvCxnSpPr>
          <p:nvPr/>
        </p:nvCxnSpPr>
        <p:spPr>
          <a:xfrm flipV="1">
            <a:off x="2358023" y="967465"/>
            <a:ext cx="1779815" cy="27214"/>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CB549F04-38F9-1B4E-94A7-906EE62BA077}"/>
              </a:ext>
            </a:extLst>
          </p:cNvPr>
          <p:cNvCxnSpPr>
            <a:cxnSpLocks/>
          </p:cNvCxnSpPr>
          <p:nvPr/>
        </p:nvCxnSpPr>
        <p:spPr>
          <a:xfrm flipV="1">
            <a:off x="2358023" y="4849583"/>
            <a:ext cx="1779815" cy="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D5940E3B-F983-9347-A86E-0005C9BBB07E}"/>
              </a:ext>
            </a:extLst>
          </p:cNvPr>
          <p:cNvCxnSpPr>
            <a:cxnSpLocks/>
          </p:cNvCxnSpPr>
          <p:nvPr/>
        </p:nvCxnSpPr>
        <p:spPr>
          <a:xfrm>
            <a:off x="4137838" y="432705"/>
            <a:ext cx="0" cy="1494063"/>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A235B6A0-E590-9141-A3EB-248DC55E94F7}"/>
              </a:ext>
            </a:extLst>
          </p:cNvPr>
          <p:cNvCxnSpPr>
            <a:cxnSpLocks/>
          </p:cNvCxnSpPr>
          <p:nvPr/>
        </p:nvCxnSpPr>
        <p:spPr>
          <a:xfrm>
            <a:off x="4137838" y="438148"/>
            <a:ext cx="963386"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13F85558-2D4C-A24E-A6DB-A5BCD8B37150}"/>
              </a:ext>
            </a:extLst>
          </p:cNvPr>
          <p:cNvCxnSpPr>
            <a:cxnSpLocks/>
          </p:cNvCxnSpPr>
          <p:nvPr/>
        </p:nvCxnSpPr>
        <p:spPr>
          <a:xfrm>
            <a:off x="4137838" y="1926768"/>
            <a:ext cx="963386"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B136B255-E80F-D84A-8CE4-B5AA01A1F239}"/>
              </a:ext>
            </a:extLst>
          </p:cNvPr>
          <p:cNvCxnSpPr>
            <a:cxnSpLocks/>
          </p:cNvCxnSpPr>
          <p:nvPr/>
        </p:nvCxnSpPr>
        <p:spPr>
          <a:xfrm>
            <a:off x="5101224" y="1638297"/>
            <a:ext cx="0" cy="576942"/>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301C2E91-F403-2146-8F04-95FDE9040F7F}"/>
              </a:ext>
            </a:extLst>
          </p:cNvPr>
          <p:cNvCxnSpPr>
            <a:cxnSpLocks/>
          </p:cNvCxnSpPr>
          <p:nvPr/>
        </p:nvCxnSpPr>
        <p:spPr>
          <a:xfrm flipH="1">
            <a:off x="5101225" y="2215239"/>
            <a:ext cx="1094012"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7B916B26-EB14-4E46-A750-1DCED261EC12}"/>
              </a:ext>
            </a:extLst>
          </p:cNvPr>
          <p:cNvCxnSpPr>
            <a:cxnSpLocks/>
          </p:cNvCxnSpPr>
          <p:nvPr/>
        </p:nvCxnSpPr>
        <p:spPr>
          <a:xfrm flipH="1">
            <a:off x="5101225" y="1926768"/>
            <a:ext cx="1094013" cy="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9A5D35FA-4D1D-AD48-8141-197B509C023A}"/>
              </a:ext>
            </a:extLst>
          </p:cNvPr>
          <p:cNvCxnSpPr>
            <a:cxnSpLocks/>
          </p:cNvCxnSpPr>
          <p:nvPr/>
        </p:nvCxnSpPr>
        <p:spPr>
          <a:xfrm flipH="1">
            <a:off x="5101224" y="1638297"/>
            <a:ext cx="1094013" cy="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F8EAD4E-7A3F-6043-94FA-670DF6F34209}"/>
              </a:ext>
            </a:extLst>
          </p:cNvPr>
          <p:cNvCxnSpPr>
            <a:cxnSpLocks/>
          </p:cNvCxnSpPr>
          <p:nvPr/>
        </p:nvCxnSpPr>
        <p:spPr>
          <a:xfrm>
            <a:off x="713023" y="3314697"/>
            <a:ext cx="0" cy="2792186"/>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36906B59-CF6C-8240-8316-E5F11FA742A5}"/>
              </a:ext>
            </a:extLst>
          </p:cNvPr>
          <p:cNvCxnSpPr>
            <a:cxnSpLocks/>
          </p:cNvCxnSpPr>
          <p:nvPr/>
        </p:nvCxnSpPr>
        <p:spPr>
          <a:xfrm flipV="1">
            <a:off x="76210" y="4985656"/>
            <a:ext cx="615042" cy="1"/>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A5047BC-97B6-0740-BF99-50D857B96766}"/>
              </a:ext>
            </a:extLst>
          </p:cNvPr>
          <p:cNvCxnSpPr>
            <a:cxnSpLocks/>
          </p:cNvCxnSpPr>
          <p:nvPr/>
        </p:nvCxnSpPr>
        <p:spPr>
          <a:xfrm flipV="1">
            <a:off x="718466" y="6106883"/>
            <a:ext cx="1809750" cy="1"/>
          </a:xfrm>
          <a:prstGeom prst="line">
            <a:avLst/>
          </a:prstGeom>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A8E602F1-A998-214F-A50E-F0880C791C13}"/>
              </a:ext>
            </a:extLst>
          </p:cNvPr>
          <p:cNvSpPr txBox="1"/>
          <p:nvPr/>
        </p:nvSpPr>
        <p:spPr>
          <a:xfrm>
            <a:off x="6113602" y="1455672"/>
            <a:ext cx="2204347" cy="432675"/>
          </a:xfrm>
          <a:prstGeom prst="rect">
            <a:avLst/>
          </a:prstGeom>
          <a:noFill/>
        </p:spPr>
        <p:txBody>
          <a:bodyPr/>
          <a:lstStyle/>
          <a:p>
            <a:pPr marL="0" lvl="0" indent="0" algn="ctr">
              <a:buNone/>
            </a:pPr>
            <a:r>
              <a:rPr lang="en-GB"/>
              <a:t>Reference genome 1</a:t>
            </a:r>
          </a:p>
        </p:txBody>
      </p:sp>
      <p:sp>
        <p:nvSpPr>
          <p:cNvPr id="40" name="TextBox 39">
            <a:extLst>
              <a:ext uri="{FF2B5EF4-FFF2-40B4-BE49-F238E27FC236}">
                <a16:creationId xmlns:a16="http://schemas.microsoft.com/office/drawing/2014/main" id="{076A61B6-53B0-1D43-B4BE-CDD5EF22C67A}"/>
              </a:ext>
            </a:extLst>
          </p:cNvPr>
          <p:cNvSpPr txBox="1"/>
          <p:nvPr/>
        </p:nvSpPr>
        <p:spPr>
          <a:xfrm>
            <a:off x="6113602" y="1744142"/>
            <a:ext cx="2204347" cy="432675"/>
          </a:xfrm>
          <a:prstGeom prst="rect">
            <a:avLst/>
          </a:prstGeom>
          <a:noFill/>
        </p:spPr>
        <p:txBody>
          <a:bodyPr/>
          <a:lstStyle/>
          <a:p>
            <a:pPr marL="0" lvl="0" indent="0" algn="ctr">
              <a:buNone/>
            </a:pPr>
            <a:r>
              <a:rPr lang="en-GB"/>
              <a:t>Reference genome 2</a:t>
            </a:r>
          </a:p>
        </p:txBody>
      </p:sp>
      <p:sp>
        <p:nvSpPr>
          <p:cNvPr id="41" name="TextBox 40">
            <a:extLst>
              <a:ext uri="{FF2B5EF4-FFF2-40B4-BE49-F238E27FC236}">
                <a16:creationId xmlns:a16="http://schemas.microsoft.com/office/drawing/2014/main" id="{B097DDEE-8BF8-A740-AD95-76CED6A9A450}"/>
              </a:ext>
            </a:extLst>
          </p:cNvPr>
          <p:cNvSpPr txBox="1"/>
          <p:nvPr/>
        </p:nvSpPr>
        <p:spPr>
          <a:xfrm>
            <a:off x="5158379" y="231063"/>
            <a:ext cx="2204347" cy="432675"/>
          </a:xfrm>
          <a:prstGeom prst="rect">
            <a:avLst/>
          </a:prstGeom>
          <a:noFill/>
        </p:spPr>
        <p:txBody>
          <a:bodyPr/>
          <a:lstStyle/>
          <a:p>
            <a:pPr marL="0" lvl="0" indent="0" algn="ctr">
              <a:buNone/>
            </a:pPr>
            <a:r>
              <a:rPr lang="en-GB"/>
              <a:t>Reference genome 3</a:t>
            </a:r>
          </a:p>
        </p:txBody>
      </p:sp>
      <p:sp>
        <p:nvSpPr>
          <p:cNvPr id="42" name="TextBox 41">
            <a:extLst>
              <a:ext uri="{FF2B5EF4-FFF2-40B4-BE49-F238E27FC236}">
                <a16:creationId xmlns:a16="http://schemas.microsoft.com/office/drawing/2014/main" id="{ADF41F91-FA78-514D-899D-160941526883}"/>
              </a:ext>
            </a:extLst>
          </p:cNvPr>
          <p:cNvSpPr txBox="1"/>
          <p:nvPr/>
        </p:nvSpPr>
        <p:spPr>
          <a:xfrm rot="16200000">
            <a:off x="-949173" y="4345979"/>
            <a:ext cx="2204347" cy="432675"/>
          </a:xfrm>
          <a:prstGeom prst="rect">
            <a:avLst/>
          </a:prstGeom>
          <a:noFill/>
        </p:spPr>
        <p:txBody>
          <a:bodyPr/>
          <a:lstStyle/>
          <a:p>
            <a:pPr marL="0" lvl="0" indent="0" algn="ctr">
              <a:buNone/>
            </a:pPr>
            <a:r>
              <a:rPr lang="en-GB" dirty="0"/>
              <a:t>Root</a:t>
            </a:r>
          </a:p>
        </p:txBody>
      </p:sp>
      <p:sp>
        <p:nvSpPr>
          <p:cNvPr id="43" name="TextBox 42">
            <a:extLst>
              <a:ext uri="{FF2B5EF4-FFF2-40B4-BE49-F238E27FC236}">
                <a16:creationId xmlns:a16="http://schemas.microsoft.com/office/drawing/2014/main" id="{676D4FB4-D96A-D846-9423-0EDF469FAF48}"/>
              </a:ext>
            </a:extLst>
          </p:cNvPr>
          <p:cNvSpPr txBox="1"/>
          <p:nvPr/>
        </p:nvSpPr>
        <p:spPr>
          <a:xfrm rot="16200000">
            <a:off x="4011280" y="2883367"/>
            <a:ext cx="2204347" cy="432675"/>
          </a:xfrm>
          <a:prstGeom prst="rect">
            <a:avLst/>
          </a:prstGeom>
          <a:noFill/>
        </p:spPr>
        <p:txBody>
          <a:bodyPr/>
          <a:lstStyle/>
          <a:p>
            <a:pPr marL="0" lvl="0" indent="0" algn="ctr">
              <a:buNone/>
            </a:pPr>
            <a:r>
              <a:rPr lang="en-GB"/>
              <a:t>Species</a:t>
            </a:r>
          </a:p>
        </p:txBody>
      </p:sp>
      <p:sp>
        <p:nvSpPr>
          <p:cNvPr id="44" name="Oval 43">
            <a:extLst>
              <a:ext uri="{FF2B5EF4-FFF2-40B4-BE49-F238E27FC236}">
                <a16:creationId xmlns:a16="http://schemas.microsoft.com/office/drawing/2014/main" id="{87C7EC31-8D16-0C4A-9004-A3768A2EEDDB}"/>
              </a:ext>
            </a:extLst>
          </p:cNvPr>
          <p:cNvSpPr/>
          <p:nvPr/>
        </p:nvSpPr>
        <p:spPr>
          <a:xfrm>
            <a:off x="4960274" y="1783587"/>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45" name="Oval 44">
            <a:extLst>
              <a:ext uri="{FF2B5EF4-FFF2-40B4-BE49-F238E27FC236}">
                <a16:creationId xmlns:a16="http://schemas.microsoft.com/office/drawing/2014/main" id="{7C0EC25F-9C2A-5348-BFED-6341ECBC6A34}"/>
              </a:ext>
            </a:extLst>
          </p:cNvPr>
          <p:cNvSpPr/>
          <p:nvPr/>
        </p:nvSpPr>
        <p:spPr>
          <a:xfrm>
            <a:off x="4949387" y="303123"/>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46" name="Oval 45">
            <a:extLst>
              <a:ext uri="{FF2B5EF4-FFF2-40B4-BE49-F238E27FC236}">
                <a16:creationId xmlns:a16="http://schemas.microsoft.com/office/drawing/2014/main" id="{1512572D-798A-304C-B03F-2C399E751B53}"/>
              </a:ext>
            </a:extLst>
          </p:cNvPr>
          <p:cNvSpPr/>
          <p:nvPr/>
        </p:nvSpPr>
        <p:spPr>
          <a:xfrm>
            <a:off x="4001835" y="1794430"/>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48" name="Oval 47">
            <a:extLst>
              <a:ext uri="{FF2B5EF4-FFF2-40B4-BE49-F238E27FC236}">
                <a16:creationId xmlns:a16="http://schemas.microsoft.com/office/drawing/2014/main" id="{476BCBE8-35E5-6342-BE09-0F07F8F6EAB7}"/>
              </a:ext>
            </a:extLst>
          </p:cNvPr>
          <p:cNvSpPr/>
          <p:nvPr/>
        </p:nvSpPr>
        <p:spPr>
          <a:xfrm>
            <a:off x="2225237" y="846344"/>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49" name="Oval 48">
            <a:extLst>
              <a:ext uri="{FF2B5EF4-FFF2-40B4-BE49-F238E27FC236}">
                <a16:creationId xmlns:a16="http://schemas.microsoft.com/office/drawing/2014/main" id="{2860C992-1D18-8F42-8970-5A3B5277AAD1}"/>
              </a:ext>
            </a:extLst>
          </p:cNvPr>
          <p:cNvSpPr/>
          <p:nvPr/>
        </p:nvSpPr>
        <p:spPr>
          <a:xfrm>
            <a:off x="0" y="4881770"/>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50" name="TextBox 49">
            <a:extLst>
              <a:ext uri="{FF2B5EF4-FFF2-40B4-BE49-F238E27FC236}">
                <a16:creationId xmlns:a16="http://schemas.microsoft.com/office/drawing/2014/main" id="{546C0D7B-41F3-404E-9F92-BECBE9E6400A}"/>
              </a:ext>
            </a:extLst>
          </p:cNvPr>
          <p:cNvSpPr txBox="1"/>
          <p:nvPr/>
        </p:nvSpPr>
        <p:spPr>
          <a:xfrm rot="16200000">
            <a:off x="3742905" y="2195266"/>
            <a:ext cx="805762" cy="432675"/>
          </a:xfrm>
          <a:prstGeom prst="rect">
            <a:avLst/>
          </a:prstGeom>
          <a:noFill/>
        </p:spPr>
        <p:txBody>
          <a:bodyPr/>
          <a:lstStyle/>
          <a:p>
            <a:pPr marL="0" lvl="0" indent="0" algn="ctr">
              <a:buNone/>
            </a:pPr>
            <a:r>
              <a:rPr lang="en-GB" dirty="0"/>
              <a:t>Genus</a:t>
            </a:r>
          </a:p>
        </p:txBody>
      </p:sp>
      <p:sp>
        <p:nvSpPr>
          <p:cNvPr id="51" name="TextBox 50">
            <a:extLst>
              <a:ext uri="{FF2B5EF4-FFF2-40B4-BE49-F238E27FC236}">
                <a16:creationId xmlns:a16="http://schemas.microsoft.com/office/drawing/2014/main" id="{D3829756-9D9A-6042-8612-1074A8F65848}"/>
              </a:ext>
            </a:extLst>
          </p:cNvPr>
          <p:cNvSpPr txBox="1"/>
          <p:nvPr/>
        </p:nvSpPr>
        <p:spPr>
          <a:xfrm>
            <a:off x="8217794" y="212050"/>
            <a:ext cx="753302" cy="432675"/>
          </a:xfrm>
          <a:prstGeom prst="rect">
            <a:avLst/>
          </a:prstGeom>
          <a:noFill/>
          <a:ln>
            <a:solidFill>
              <a:srgbClr val="FF0000"/>
            </a:solidFill>
          </a:ln>
        </p:spPr>
        <p:txBody>
          <a:bodyPr/>
          <a:lstStyle/>
          <a:p>
            <a:pPr marL="0" lvl="0" indent="0" algn="ctr">
              <a:buNone/>
            </a:pPr>
            <a:r>
              <a:rPr lang="en-GB"/>
              <a:t>98%</a:t>
            </a:r>
          </a:p>
        </p:txBody>
      </p:sp>
      <p:sp>
        <p:nvSpPr>
          <p:cNvPr id="52" name="TextBox 51">
            <a:extLst>
              <a:ext uri="{FF2B5EF4-FFF2-40B4-BE49-F238E27FC236}">
                <a16:creationId xmlns:a16="http://schemas.microsoft.com/office/drawing/2014/main" id="{6F50FEF9-DB7F-8446-B68A-913DF5AD7639}"/>
              </a:ext>
            </a:extLst>
          </p:cNvPr>
          <p:cNvSpPr txBox="1"/>
          <p:nvPr/>
        </p:nvSpPr>
        <p:spPr>
          <a:xfrm>
            <a:off x="6102714" y="2059829"/>
            <a:ext cx="2204347" cy="432675"/>
          </a:xfrm>
          <a:prstGeom prst="rect">
            <a:avLst/>
          </a:prstGeom>
          <a:noFill/>
        </p:spPr>
        <p:txBody>
          <a:bodyPr/>
          <a:lstStyle/>
          <a:p>
            <a:pPr marL="0" lvl="0" indent="0" algn="ctr">
              <a:buNone/>
            </a:pPr>
            <a:r>
              <a:rPr lang="en-GB"/>
              <a:t>Reference genome 4</a:t>
            </a:r>
          </a:p>
        </p:txBody>
      </p:sp>
      <p:sp>
        <p:nvSpPr>
          <p:cNvPr id="53" name="TextBox 52">
            <a:extLst>
              <a:ext uri="{FF2B5EF4-FFF2-40B4-BE49-F238E27FC236}">
                <a16:creationId xmlns:a16="http://schemas.microsoft.com/office/drawing/2014/main" id="{EDCF5814-AA73-2A46-90F2-F8A4997F8A00}"/>
              </a:ext>
            </a:extLst>
          </p:cNvPr>
          <p:cNvSpPr txBox="1"/>
          <p:nvPr/>
        </p:nvSpPr>
        <p:spPr>
          <a:xfrm>
            <a:off x="8239565" y="1491129"/>
            <a:ext cx="753302" cy="432675"/>
          </a:xfrm>
          <a:prstGeom prst="rect">
            <a:avLst/>
          </a:prstGeom>
          <a:noFill/>
          <a:ln>
            <a:solidFill>
              <a:srgbClr val="FF0000"/>
            </a:solidFill>
          </a:ln>
        </p:spPr>
        <p:txBody>
          <a:bodyPr/>
          <a:lstStyle/>
          <a:p>
            <a:pPr marL="0" lvl="0" indent="0" algn="ctr">
              <a:buNone/>
            </a:pPr>
            <a:r>
              <a:rPr lang="en-GB"/>
              <a:t>95%</a:t>
            </a:r>
          </a:p>
        </p:txBody>
      </p:sp>
      <p:sp>
        <p:nvSpPr>
          <p:cNvPr id="54" name="TextBox 53">
            <a:extLst>
              <a:ext uri="{FF2B5EF4-FFF2-40B4-BE49-F238E27FC236}">
                <a16:creationId xmlns:a16="http://schemas.microsoft.com/office/drawing/2014/main" id="{97DB8F8C-1C5A-B24B-8F59-04E7B00E1A14}"/>
              </a:ext>
            </a:extLst>
          </p:cNvPr>
          <p:cNvSpPr txBox="1"/>
          <p:nvPr/>
        </p:nvSpPr>
        <p:spPr>
          <a:xfrm>
            <a:off x="8212350" y="2051749"/>
            <a:ext cx="753302" cy="432675"/>
          </a:xfrm>
          <a:prstGeom prst="rect">
            <a:avLst/>
          </a:prstGeom>
          <a:noFill/>
          <a:ln>
            <a:solidFill>
              <a:srgbClr val="FF0000"/>
            </a:solidFill>
          </a:ln>
        </p:spPr>
        <p:txBody>
          <a:bodyPr/>
          <a:lstStyle/>
          <a:p>
            <a:pPr marL="0" lvl="0" indent="0" algn="ctr">
              <a:buNone/>
            </a:pPr>
            <a:r>
              <a:rPr lang="en-GB"/>
              <a:t>93%</a:t>
            </a:r>
          </a:p>
        </p:txBody>
      </p:sp>
      <p:sp>
        <p:nvSpPr>
          <p:cNvPr id="55" name="TextBox 54">
            <a:extLst>
              <a:ext uri="{FF2B5EF4-FFF2-40B4-BE49-F238E27FC236}">
                <a16:creationId xmlns:a16="http://schemas.microsoft.com/office/drawing/2014/main" id="{332B25E9-820E-0F45-9729-7CB3D9959495}"/>
              </a:ext>
            </a:extLst>
          </p:cNvPr>
          <p:cNvSpPr txBox="1"/>
          <p:nvPr/>
        </p:nvSpPr>
        <p:spPr>
          <a:xfrm>
            <a:off x="-111760" y="6062721"/>
            <a:ext cx="9367519" cy="702974"/>
          </a:xfrm>
          <a:prstGeom prst="rect">
            <a:avLst/>
          </a:prstGeom>
          <a:noFill/>
          <a:ln>
            <a:solidFill>
              <a:srgbClr val="FF0000"/>
            </a:solidFill>
          </a:ln>
        </p:spPr>
        <p:txBody>
          <a:bodyPr/>
          <a:lstStyle/>
          <a:p>
            <a:pPr marL="0" lvl="0" indent="0" algn="ctr">
              <a:buNone/>
            </a:pPr>
            <a:r>
              <a:rPr lang="en-GB" sz="3200"/>
              <a:t>Root - Domain – Phylum - …. – Family - Genus - Species</a:t>
            </a:r>
          </a:p>
        </p:txBody>
      </p:sp>
      <p:sp>
        <p:nvSpPr>
          <p:cNvPr id="56" name="TextBox 55">
            <a:extLst>
              <a:ext uri="{FF2B5EF4-FFF2-40B4-BE49-F238E27FC236}">
                <a16:creationId xmlns:a16="http://schemas.microsoft.com/office/drawing/2014/main" id="{2F02B724-AF08-6843-89F2-C6A49FE31F3B}"/>
              </a:ext>
            </a:extLst>
          </p:cNvPr>
          <p:cNvSpPr txBox="1"/>
          <p:nvPr/>
        </p:nvSpPr>
        <p:spPr>
          <a:xfrm rot="16200000">
            <a:off x="1914508" y="266558"/>
            <a:ext cx="927809" cy="432675"/>
          </a:xfrm>
          <a:prstGeom prst="rect">
            <a:avLst/>
          </a:prstGeom>
          <a:noFill/>
        </p:spPr>
        <p:txBody>
          <a:bodyPr/>
          <a:lstStyle/>
          <a:p>
            <a:pPr marL="0" lvl="0" indent="0" algn="ctr">
              <a:buNone/>
            </a:pPr>
            <a:r>
              <a:rPr lang="en-GB" dirty="0"/>
              <a:t>Family</a:t>
            </a:r>
          </a:p>
        </p:txBody>
      </p:sp>
      <p:sp>
        <p:nvSpPr>
          <p:cNvPr id="33" name="Oval 32">
            <a:extLst>
              <a:ext uri="{FF2B5EF4-FFF2-40B4-BE49-F238E27FC236}">
                <a16:creationId xmlns:a16="http://schemas.microsoft.com/office/drawing/2014/main" id="{386A2746-3AAB-E741-86F6-F8849EF45D88}"/>
              </a:ext>
            </a:extLst>
          </p:cNvPr>
          <p:cNvSpPr/>
          <p:nvPr/>
        </p:nvSpPr>
        <p:spPr>
          <a:xfrm>
            <a:off x="567999" y="3186853"/>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35" name="Oval 34">
            <a:extLst>
              <a:ext uri="{FF2B5EF4-FFF2-40B4-BE49-F238E27FC236}">
                <a16:creationId xmlns:a16="http://schemas.microsoft.com/office/drawing/2014/main" id="{5B03AF6A-5A4C-8B42-BBCA-3911606C93A1}"/>
              </a:ext>
            </a:extLst>
          </p:cNvPr>
          <p:cNvSpPr/>
          <p:nvPr/>
        </p:nvSpPr>
        <p:spPr>
          <a:xfrm>
            <a:off x="4015410" y="290255"/>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37" name="TextBox 36">
            <a:extLst>
              <a:ext uri="{FF2B5EF4-FFF2-40B4-BE49-F238E27FC236}">
                <a16:creationId xmlns:a16="http://schemas.microsoft.com/office/drawing/2014/main" id="{0D861989-5552-074D-86AC-462D85F7EA3E}"/>
              </a:ext>
            </a:extLst>
          </p:cNvPr>
          <p:cNvSpPr txBox="1"/>
          <p:nvPr/>
        </p:nvSpPr>
        <p:spPr>
          <a:xfrm rot="16200000">
            <a:off x="295568" y="2424384"/>
            <a:ext cx="927809" cy="432675"/>
          </a:xfrm>
          <a:prstGeom prst="rect">
            <a:avLst/>
          </a:prstGeom>
          <a:noFill/>
        </p:spPr>
        <p:txBody>
          <a:bodyPr/>
          <a:lstStyle/>
          <a:p>
            <a:pPr marL="0" lvl="0" indent="0" algn="ctr">
              <a:buNone/>
            </a:pPr>
            <a:r>
              <a:rPr lang="en-GB" dirty="0"/>
              <a:t>Phylum</a:t>
            </a:r>
          </a:p>
        </p:txBody>
      </p:sp>
      <p:cxnSp>
        <p:nvCxnSpPr>
          <p:cNvPr id="38" name="Straight Connector 37">
            <a:extLst>
              <a:ext uri="{FF2B5EF4-FFF2-40B4-BE49-F238E27FC236}">
                <a16:creationId xmlns:a16="http://schemas.microsoft.com/office/drawing/2014/main" id="{4C97F0AF-13C1-1241-B326-783482233BDE}"/>
              </a:ext>
            </a:extLst>
          </p:cNvPr>
          <p:cNvCxnSpPr>
            <a:cxnSpLocks/>
          </p:cNvCxnSpPr>
          <p:nvPr/>
        </p:nvCxnSpPr>
        <p:spPr>
          <a:xfrm>
            <a:off x="1934038" y="3312118"/>
            <a:ext cx="444374" cy="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7C7878F8-5034-3B45-92D2-594F4B76B46C}"/>
              </a:ext>
            </a:extLst>
          </p:cNvPr>
          <p:cNvCxnSpPr>
            <a:cxnSpLocks/>
          </p:cNvCxnSpPr>
          <p:nvPr/>
        </p:nvCxnSpPr>
        <p:spPr>
          <a:xfrm flipV="1">
            <a:off x="1000924" y="3175473"/>
            <a:ext cx="274137" cy="273290"/>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4C52C90C-7F79-E44C-8872-BEB085437125}"/>
              </a:ext>
            </a:extLst>
          </p:cNvPr>
          <p:cNvCxnSpPr>
            <a:cxnSpLocks/>
          </p:cNvCxnSpPr>
          <p:nvPr/>
        </p:nvCxnSpPr>
        <p:spPr>
          <a:xfrm flipV="1">
            <a:off x="1791391" y="3153584"/>
            <a:ext cx="305575" cy="317068"/>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EE8E38E-B904-3E4A-92F5-A9447655F734}"/>
              </a:ext>
            </a:extLst>
          </p:cNvPr>
          <p:cNvCxnSpPr/>
          <p:nvPr/>
        </p:nvCxnSpPr>
        <p:spPr>
          <a:xfrm>
            <a:off x="2403989" y="2129035"/>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7408236B-26F5-0D44-87BB-6CF09A82B690}"/>
              </a:ext>
            </a:extLst>
          </p:cNvPr>
          <p:cNvCxnSpPr/>
          <p:nvPr/>
        </p:nvCxnSpPr>
        <p:spPr>
          <a:xfrm>
            <a:off x="3073462" y="2330421"/>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09F74986-A686-5148-BFFE-D7C3DF9500F6}"/>
              </a:ext>
            </a:extLst>
          </p:cNvPr>
          <p:cNvCxnSpPr/>
          <p:nvPr/>
        </p:nvCxnSpPr>
        <p:spPr>
          <a:xfrm>
            <a:off x="2550947" y="2482821"/>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9184D320-A29D-FD4E-B7E8-FD9CE14D7FC6}"/>
              </a:ext>
            </a:extLst>
          </p:cNvPr>
          <p:cNvCxnSpPr/>
          <p:nvPr/>
        </p:nvCxnSpPr>
        <p:spPr>
          <a:xfrm>
            <a:off x="2921061" y="2700535"/>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5DA096AD-3F1D-984B-BBAF-544ABDA0CFA1}"/>
              </a:ext>
            </a:extLst>
          </p:cNvPr>
          <p:cNvCxnSpPr/>
          <p:nvPr/>
        </p:nvCxnSpPr>
        <p:spPr>
          <a:xfrm>
            <a:off x="2550947" y="2901920"/>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DE2CA352-2F30-CE44-9284-AE4C54BEEA4A}"/>
              </a:ext>
            </a:extLst>
          </p:cNvPr>
          <p:cNvCxnSpPr/>
          <p:nvPr/>
        </p:nvCxnSpPr>
        <p:spPr>
          <a:xfrm>
            <a:off x="3155103" y="3152293"/>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339EB063-C668-5D4A-A9D3-614F8626A09E}"/>
              </a:ext>
            </a:extLst>
          </p:cNvPr>
          <p:cNvCxnSpPr/>
          <p:nvPr/>
        </p:nvCxnSpPr>
        <p:spPr>
          <a:xfrm>
            <a:off x="2665246" y="3402664"/>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8311B8E4-8DA5-4746-A0ED-8EF11959602C}"/>
              </a:ext>
            </a:extLst>
          </p:cNvPr>
          <p:cNvCxnSpPr/>
          <p:nvPr/>
        </p:nvCxnSpPr>
        <p:spPr>
          <a:xfrm>
            <a:off x="3155104" y="4915783"/>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2C3F144-D54A-B649-B222-06B404E4BB9D}"/>
              </a:ext>
            </a:extLst>
          </p:cNvPr>
          <p:cNvCxnSpPr/>
          <p:nvPr/>
        </p:nvCxnSpPr>
        <p:spPr>
          <a:xfrm>
            <a:off x="2480190" y="4687184"/>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3747A4F4-4A19-DB47-A06F-3F8BF14701BE}"/>
              </a:ext>
            </a:extLst>
          </p:cNvPr>
          <p:cNvCxnSpPr/>
          <p:nvPr/>
        </p:nvCxnSpPr>
        <p:spPr>
          <a:xfrm>
            <a:off x="3285733" y="5411084"/>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BE83E426-AB9B-F845-89AD-5F59FDEB6F8C}"/>
              </a:ext>
            </a:extLst>
          </p:cNvPr>
          <p:cNvCxnSpPr/>
          <p:nvPr/>
        </p:nvCxnSpPr>
        <p:spPr>
          <a:xfrm>
            <a:off x="2784990" y="5204255"/>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1B9838EC-A5AF-8546-8CC3-11A311042035}"/>
              </a:ext>
            </a:extLst>
          </p:cNvPr>
          <p:cNvCxnSpPr/>
          <p:nvPr/>
        </p:nvCxnSpPr>
        <p:spPr>
          <a:xfrm>
            <a:off x="2872076" y="5601583"/>
            <a:ext cx="881743"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F037B616-F034-E24A-9F0E-D18E452D4900}"/>
              </a:ext>
            </a:extLst>
          </p:cNvPr>
          <p:cNvCxnSpPr/>
          <p:nvPr/>
        </p:nvCxnSpPr>
        <p:spPr>
          <a:xfrm>
            <a:off x="3024476" y="5753983"/>
            <a:ext cx="881743" cy="0"/>
          </a:xfrm>
          <a:prstGeom prst="line">
            <a:avLst/>
          </a:prstGeom>
        </p:spPr>
        <p:style>
          <a:lnRef idx="2">
            <a:schemeClr val="dk1"/>
          </a:lnRef>
          <a:fillRef idx="0">
            <a:schemeClr val="dk1"/>
          </a:fillRef>
          <a:effectRef idx="1">
            <a:schemeClr val="dk1"/>
          </a:effectRef>
          <a:fontRef idx="minor">
            <a:schemeClr val="tx1"/>
          </a:fontRef>
        </p:style>
      </p:cxnSp>
      <p:sp>
        <p:nvSpPr>
          <p:cNvPr id="26" name="Oval 25">
            <a:extLst>
              <a:ext uri="{FF2B5EF4-FFF2-40B4-BE49-F238E27FC236}">
                <a16:creationId xmlns:a16="http://schemas.microsoft.com/office/drawing/2014/main" id="{5F15375C-3763-3E47-8AB0-6B7EF1E6DB3A}"/>
              </a:ext>
            </a:extLst>
          </p:cNvPr>
          <p:cNvSpPr/>
          <p:nvPr/>
        </p:nvSpPr>
        <p:spPr>
          <a:xfrm>
            <a:off x="2777110" y="1432109"/>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28" name="Oval 27">
            <a:extLst>
              <a:ext uri="{FF2B5EF4-FFF2-40B4-BE49-F238E27FC236}">
                <a16:creationId xmlns:a16="http://schemas.microsoft.com/office/drawing/2014/main" id="{B63636D6-6CBE-D747-93D4-1D2B54AB0ED7}"/>
              </a:ext>
            </a:extLst>
          </p:cNvPr>
          <p:cNvSpPr/>
          <p:nvPr/>
        </p:nvSpPr>
        <p:spPr>
          <a:xfrm>
            <a:off x="2700909" y="4164589"/>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29" name="TextBox 28">
            <a:extLst>
              <a:ext uri="{FF2B5EF4-FFF2-40B4-BE49-F238E27FC236}">
                <a16:creationId xmlns:a16="http://schemas.microsoft.com/office/drawing/2014/main" id="{0DE1199C-CD2E-4E47-9674-FAD9D0FEDBFD}"/>
              </a:ext>
            </a:extLst>
          </p:cNvPr>
          <p:cNvSpPr txBox="1"/>
          <p:nvPr/>
        </p:nvSpPr>
        <p:spPr>
          <a:xfrm rot="19615919">
            <a:off x="1609958" y="1111500"/>
            <a:ext cx="2204347" cy="432675"/>
          </a:xfrm>
          <a:prstGeom prst="rect">
            <a:avLst/>
          </a:prstGeom>
          <a:noFill/>
        </p:spPr>
        <p:txBody>
          <a:bodyPr/>
          <a:lstStyle/>
          <a:p>
            <a:pPr marL="0" lvl="0" indent="0" algn="ctr">
              <a:buNone/>
            </a:pPr>
            <a:r>
              <a:rPr lang="en-GB"/>
              <a:t>Species A</a:t>
            </a:r>
          </a:p>
        </p:txBody>
      </p:sp>
      <p:sp>
        <p:nvSpPr>
          <p:cNvPr id="30" name="TextBox 29">
            <a:extLst>
              <a:ext uri="{FF2B5EF4-FFF2-40B4-BE49-F238E27FC236}">
                <a16:creationId xmlns:a16="http://schemas.microsoft.com/office/drawing/2014/main" id="{F887C815-7502-4441-930A-B2DDC68D3CDA}"/>
              </a:ext>
            </a:extLst>
          </p:cNvPr>
          <p:cNvSpPr txBox="1"/>
          <p:nvPr/>
        </p:nvSpPr>
        <p:spPr>
          <a:xfrm rot="19615919">
            <a:off x="1609958" y="3779602"/>
            <a:ext cx="2204347" cy="432675"/>
          </a:xfrm>
          <a:prstGeom prst="rect">
            <a:avLst/>
          </a:prstGeom>
          <a:noFill/>
        </p:spPr>
        <p:txBody>
          <a:bodyPr/>
          <a:lstStyle/>
          <a:p>
            <a:pPr marL="0" lvl="0" indent="0" algn="ctr">
              <a:buNone/>
            </a:pPr>
            <a:r>
              <a:rPr lang="en-GB"/>
              <a:t>Species B</a:t>
            </a:r>
          </a:p>
        </p:txBody>
      </p:sp>
      <p:cxnSp>
        <p:nvCxnSpPr>
          <p:cNvPr id="32" name="Straight Arrow Connector 31">
            <a:extLst>
              <a:ext uri="{FF2B5EF4-FFF2-40B4-BE49-F238E27FC236}">
                <a16:creationId xmlns:a16="http://schemas.microsoft.com/office/drawing/2014/main" id="{865D5959-F78D-2147-A545-C4178AC26BE5}"/>
              </a:ext>
            </a:extLst>
          </p:cNvPr>
          <p:cNvCxnSpPr/>
          <p:nvPr/>
        </p:nvCxnSpPr>
        <p:spPr>
          <a:xfrm>
            <a:off x="4401516" y="2667877"/>
            <a:ext cx="119198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6EE57C3D-EBA2-FF40-A007-5D9559C4B9D2}"/>
              </a:ext>
            </a:extLst>
          </p:cNvPr>
          <p:cNvCxnSpPr/>
          <p:nvPr/>
        </p:nvCxnSpPr>
        <p:spPr>
          <a:xfrm>
            <a:off x="4545748" y="5226025"/>
            <a:ext cx="119198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B78A065E-24A6-6244-8F44-073DE9C80051}"/>
              </a:ext>
            </a:extLst>
          </p:cNvPr>
          <p:cNvSpPr txBox="1"/>
          <p:nvPr/>
        </p:nvSpPr>
        <p:spPr>
          <a:xfrm>
            <a:off x="5887417" y="2392804"/>
            <a:ext cx="753302" cy="432675"/>
          </a:xfrm>
          <a:prstGeom prst="rect">
            <a:avLst/>
          </a:prstGeom>
          <a:noFill/>
          <a:ln>
            <a:solidFill>
              <a:srgbClr val="FF0000"/>
            </a:solidFill>
          </a:ln>
        </p:spPr>
        <p:txBody>
          <a:bodyPr/>
          <a:lstStyle/>
          <a:p>
            <a:pPr marL="0" lvl="0" indent="0" algn="ctr">
              <a:buNone/>
            </a:pPr>
            <a:r>
              <a:rPr lang="en-GB"/>
              <a:t>7</a:t>
            </a:r>
          </a:p>
        </p:txBody>
      </p:sp>
      <p:sp>
        <p:nvSpPr>
          <p:cNvPr id="35" name="TextBox 34">
            <a:extLst>
              <a:ext uri="{FF2B5EF4-FFF2-40B4-BE49-F238E27FC236}">
                <a16:creationId xmlns:a16="http://schemas.microsoft.com/office/drawing/2014/main" id="{CC78931B-AF18-4A4A-BECE-FECF3F0665C0}"/>
              </a:ext>
            </a:extLst>
          </p:cNvPr>
          <p:cNvSpPr txBox="1"/>
          <p:nvPr/>
        </p:nvSpPr>
        <p:spPr>
          <a:xfrm>
            <a:off x="5952727" y="5004243"/>
            <a:ext cx="753302" cy="432675"/>
          </a:xfrm>
          <a:prstGeom prst="rect">
            <a:avLst/>
          </a:prstGeom>
          <a:noFill/>
          <a:ln>
            <a:solidFill>
              <a:srgbClr val="FF0000"/>
            </a:solidFill>
          </a:ln>
        </p:spPr>
        <p:txBody>
          <a:bodyPr/>
          <a:lstStyle/>
          <a:p>
            <a:pPr marL="0" lvl="0" indent="0" algn="ctr">
              <a:buNone/>
            </a:pPr>
            <a:r>
              <a:rPr lang="en-GB"/>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4"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Ancient Metagenomics</a:t>
            </a:r>
          </a:p>
        </p:txBody>
      </p:sp>
      <p:pic>
        <p:nvPicPr>
          <p:cNvPr id="3" name="Picture 1" descr="images/img03.jpg"/>
          <p:cNvPicPr>
            <a:picLocks noGrp="1" noChangeAspect="1"/>
          </p:cNvPicPr>
          <p:nvPr/>
        </p:nvPicPr>
        <p:blipFill>
          <a:blip r:embed="rId3"/>
          <a:stretch>
            <a:fillRect/>
          </a:stretch>
        </p:blipFill>
        <p:spPr bwMode="auto">
          <a:xfrm>
            <a:off x="1206500" y="1600200"/>
            <a:ext cx="67437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The timescale of ancient DNA studies (Hofreiter et al., 2014)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CDD8-F00A-2141-8C99-BF30772B7E2D}"/>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25DBAAC5-6951-9F48-9B52-0AA9B908E0CC}"/>
              </a:ext>
            </a:extLst>
          </p:cNvPr>
          <p:cNvPicPr>
            <a:picLocks noGrp="1" noChangeAspect="1"/>
          </p:cNvPicPr>
          <p:nvPr>
            <p:ph idx="1"/>
          </p:nvPr>
        </p:nvPicPr>
        <p:blipFill>
          <a:blip r:embed="rId2"/>
          <a:stretch>
            <a:fillRect/>
          </a:stretch>
        </p:blipFill>
        <p:spPr>
          <a:xfrm>
            <a:off x="1533833" y="3763"/>
            <a:ext cx="5515896" cy="6579599"/>
          </a:xfrm>
        </p:spPr>
      </p:pic>
    </p:spTree>
    <p:extLst>
      <p:ext uri="{BB962C8B-B14F-4D97-AF65-F5344CB8AC3E}">
        <p14:creationId xmlns:p14="http://schemas.microsoft.com/office/powerpoint/2010/main" val="3363001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4AABA7-7D6E-0845-95AD-BE4FE5B63FC7}"/>
              </a:ext>
            </a:extLst>
          </p:cNvPr>
          <p:cNvSpPr/>
          <p:nvPr/>
        </p:nvSpPr>
        <p:spPr>
          <a:xfrm>
            <a:off x="1207603" y="2260592"/>
            <a:ext cx="397328" cy="19594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cxnSp>
        <p:nvCxnSpPr>
          <p:cNvPr id="10" name="Straight Arrow Connector 9">
            <a:extLst>
              <a:ext uri="{FF2B5EF4-FFF2-40B4-BE49-F238E27FC236}">
                <a16:creationId xmlns:a16="http://schemas.microsoft.com/office/drawing/2014/main" id="{20CD5174-3DF5-EB4A-AAD4-7B970D65D741}"/>
              </a:ext>
            </a:extLst>
          </p:cNvPr>
          <p:cNvCxnSpPr>
            <a:cxnSpLocks/>
            <a:stCxn id="6" idx="3"/>
          </p:cNvCxnSpPr>
          <p:nvPr/>
        </p:nvCxnSpPr>
        <p:spPr>
          <a:xfrm flipV="1">
            <a:off x="1604931" y="1846006"/>
            <a:ext cx="1880389" cy="5125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D716EDB-EE98-BB41-9BAC-D287A03D53C3}"/>
              </a:ext>
            </a:extLst>
          </p:cNvPr>
          <p:cNvSpPr/>
          <p:nvPr/>
        </p:nvSpPr>
        <p:spPr>
          <a:xfrm>
            <a:off x="1209217" y="2519009"/>
            <a:ext cx="397328" cy="11430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0" name="Rectangle 19">
            <a:extLst>
              <a:ext uri="{FF2B5EF4-FFF2-40B4-BE49-F238E27FC236}">
                <a16:creationId xmlns:a16="http://schemas.microsoft.com/office/drawing/2014/main" id="{1FAB00C8-47E9-AB49-ABF6-0E32AFE0F6E5}"/>
              </a:ext>
            </a:extLst>
          </p:cNvPr>
          <p:cNvSpPr/>
          <p:nvPr/>
        </p:nvSpPr>
        <p:spPr>
          <a:xfrm>
            <a:off x="1212620" y="3724484"/>
            <a:ext cx="397328" cy="165013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cxnSp>
        <p:nvCxnSpPr>
          <p:cNvPr id="23" name="Straight Arrow Connector 22">
            <a:extLst>
              <a:ext uri="{FF2B5EF4-FFF2-40B4-BE49-F238E27FC236}">
                <a16:creationId xmlns:a16="http://schemas.microsoft.com/office/drawing/2014/main" id="{E37DE990-D867-6C49-BACB-2D285639F5E0}"/>
              </a:ext>
            </a:extLst>
          </p:cNvPr>
          <p:cNvCxnSpPr>
            <a:cxnSpLocks/>
          </p:cNvCxnSpPr>
          <p:nvPr/>
        </p:nvCxnSpPr>
        <p:spPr>
          <a:xfrm flipV="1">
            <a:off x="1598307" y="3075128"/>
            <a:ext cx="1556657" cy="41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2893FA14-9C52-6943-9F4E-38662D179BE6}"/>
              </a:ext>
            </a:extLst>
          </p:cNvPr>
          <p:cNvCxnSpPr>
            <a:cxnSpLocks/>
          </p:cNvCxnSpPr>
          <p:nvPr/>
        </p:nvCxnSpPr>
        <p:spPr>
          <a:xfrm flipV="1">
            <a:off x="1618186" y="4549552"/>
            <a:ext cx="1556657" cy="41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2CF949D1-FCDF-5449-8C58-3B2BFF930F2F}"/>
              </a:ext>
            </a:extLst>
          </p:cNvPr>
          <p:cNvSpPr txBox="1"/>
          <p:nvPr/>
        </p:nvSpPr>
        <p:spPr>
          <a:xfrm>
            <a:off x="3882648" y="1629668"/>
            <a:ext cx="2824959" cy="432675"/>
          </a:xfrm>
          <a:prstGeom prst="rect">
            <a:avLst/>
          </a:prstGeom>
          <a:noFill/>
        </p:spPr>
        <p:txBody>
          <a:bodyPr/>
          <a:lstStyle/>
          <a:p>
            <a:pPr marL="0" lvl="0" indent="0" algn="ctr">
              <a:buNone/>
            </a:pPr>
            <a:r>
              <a:rPr lang="en-GB" dirty="0"/>
              <a:t>&lt; %1 maps to host genome</a:t>
            </a:r>
          </a:p>
          <a:p>
            <a:pPr marL="0" lvl="0" indent="0" algn="ctr">
              <a:buNone/>
            </a:pPr>
            <a:r>
              <a:rPr lang="en-GB" dirty="0"/>
              <a:t>(but really depends on the conservation status)</a:t>
            </a:r>
          </a:p>
        </p:txBody>
      </p:sp>
      <p:sp>
        <p:nvSpPr>
          <p:cNvPr id="27" name="TextBox 26">
            <a:extLst>
              <a:ext uri="{FF2B5EF4-FFF2-40B4-BE49-F238E27FC236}">
                <a16:creationId xmlns:a16="http://schemas.microsoft.com/office/drawing/2014/main" id="{8D5E9D71-93F8-374A-8AF9-638D26442F15}"/>
              </a:ext>
            </a:extLst>
          </p:cNvPr>
          <p:cNvSpPr txBox="1"/>
          <p:nvPr/>
        </p:nvSpPr>
        <p:spPr>
          <a:xfrm>
            <a:off x="3618727" y="2858790"/>
            <a:ext cx="2732192" cy="432675"/>
          </a:xfrm>
          <a:prstGeom prst="rect">
            <a:avLst/>
          </a:prstGeom>
          <a:noFill/>
        </p:spPr>
        <p:txBody>
          <a:bodyPr/>
          <a:lstStyle/>
          <a:p>
            <a:pPr marL="0" lvl="0" indent="0" algn="ctr">
              <a:buNone/>
            </a:pPr>
            <a:r>
              <a:rPr lang="en-GB"/>
              <a:t>%20 - %34 identified</a:t>
            </a:r>
          </a:p>
        </p:txBody>
      </p:sp>
      <p:sp>
        <p:nvSpPr>
          <p:cNvPr id="28" name="TextBox 27">
            <a:extLst>
              <a:ext uri="{FF2B5EF4-FFF2-40B4-BE49-F238E27FC236}">
                <a16:creationId xmlns:a16="http://schemas.microsoft.com/office/drawing/2014/main" id="{639CE860-75EA-C749-B8D9-1DAB3FA0F099}"/>
              </a:ext>
            </a:extLst>
          </p:cNvPr>
          <p:cNvSpPr txBox="1"/>
          <p:nvPr/>
        </p:nvSpPr>
        <p:spPr>
          <a:xfrm>
            <a:off x="3262039" y="4333214"/>
            <a:ext cx="3445568" cy="432675"/>
          </a:xfrm>
          <a:prstGeom prst="rect">
            <a:avLst/>
          </a:prstGeom>
          <a:noFill/>
        </p:spPr>
        <p:txBody>
          <a:bodyPr/>
          <a:lstStyle/>
          <a:p>
            <a:pPr marL="0" lvl="0" indent="0" algn="ctr">
              <a:buNone/>
            </a:pPr>
            <a:r>
              <a:rPr lang="en-GB"/>
              <a:t>%65 - %79 remains unaligned</a:t>
            </a:r>
          </a:p>
        </p:txBody>
      </p:sp>
      <p:sp>
        <p:nvSpPr>
          <p:cNvPr id="29" name="TextBox 28">
            <a:extLst>
              <a:ext uri="{FF2B5EF4-FFF2-40B4-BE49-F238E27FC236}">
                <a16:creationId xmlns:a16="http://schemas.microsoft.com/office/drawing/2014/main" id="{4A2889EB-FCEC-9F4F-980C-3599B53BC79D}"/>
              </a:ext>
            </a:extLst>
          </p:cNvPr>
          <p:cNvSpPr txBox="1"/>
          <p:nvPr/>
        </p:nvSpPr>
        <p:spPr>
          <a:xfrm rot="16200000">
            <a:off x="-1158460" y="3450292"/>
            <a:ext cx="3641249" cy="432675"/>
          </a:xfrm>
          <a:prstGeom prst="rect">
            <a:avLst/>
          </a:prstGeom>
          <a:noFill/>
        </p:spPr>
        <p:txBody>
          <a:bodyPr/>
          <a:lstStyle/>
          <a:p>
            <a:pPr marL="0" lvl="0" indent="0" algn="ctr">
              <a:buNone/>
            </a:pPr>
            <a:r>
              <a:rPr lang="en-GB" dirty="0"/>
              <a:t>Composition of an aDNA library</a:t>
            </a:r>
          </a:p>
        </p:txBody>
      </p:sp>
      <p:sp>
        <p:nvSpPr>
          <p:cNvPr id="30" name="TextBox 29">
            <a:extLst>
              <a:ext uri="{FF2B5EF4-FFF2-40B4-BE49-F238E27FC236}">
                <a16:creationId xmlns:a16="http://schemas.microsoft.com/office/drawing/2014/main" id="{D776D633-D9D0-3149-A6F9-1E8E51206482}"/>
              </a:ext>
            </a:extLst>
          </p:cNvPr>
          <p:cNvSpPr txBox="1"/>
          <p:nvPr/>
        </p:nvSpPr>
        <p:spPr>
          <a:xfrm>
            <a:off x="6472839" y="3516198"/>
            <a:ext cx="2732192" cy="608388"/>
          </a:xfrm>
          <a:prstGeom prst="rect">
            <a:avLst/>
          </a:prstGeom>
          <a:noFill/>
        </p:spPr>
        <p:txBody>
          <a:bodyPr/>
          <a:lstStyle/>
          <a:p>
            <a:pPr marL="0" lvl="0" indent="0" algn="ctr">
              <a:buNone/>
            </a:pPr>
            <a:r>
              <a:rPr lang="en-GB"/>
              <a:t>Host microbiome</a:t>
            </a:r>
          </a:p>
          <a:p>
            <a:pPr marL="0" lvl="0" indent="0" algn="ctr">
              <a:buNone/>
            </a:pPr>
            <a:r>
              <a:rPr lang="en-GB"/>
              <a:t>Environmental microbiome</a:t>
            </a:r>
          </a:p>
        </p:txBody>
      </p:sp>
      <p:sp>
        <p:nvSpPr>
          <p:cNvPr id="31" name="TextBox 30">
            <a:extLst>
              <a:ext uri="{FF2B5EF4-FFF2-40B4-BE49-F238E27FC236}">
                <a16:creationId xmlns:a16="http://schemas.microsoft.com/office/drawing/2014/main" id="{42566373-CEE7-654B-8F9D-A44EB78C8406}"/>
              </a:ext>
            </a:extLst>
          </p:cNvPr>
          <p:cNvSpPr txBox="1"/>
          <p:nvPr/>
        </p:nvSpPr>
        <p:spPr>
          <a:xfrm>
            <a:off x="6829526" y="3387717"/>
            <a:ext cx="1990567" cy="520531"/>
          </a:xfrm>
          <a:prstGeom prst="rect">
            <a:avLst/>
          </a:prstGeom>
          <a:noFill/>
          <a:ln>
            <a:solidFill>
              <a:srgbClr val="FF0000"/>
            </a:solidFill>
          </a:ln>
        </p:spPr>
        <p:txBody>
          <a:bodyPr/>
          <a:lstStyle/>
          <a:p>
            <a:pPr marL="0" lvl="0" indent="0" algn="ctr">
              <a:buNone/>
            </a:pPr>
            <a:endParaRPr lang="en-GB"/>
          </a:p>
        </p:txBody>
      </p:sp>
      <p:sp>
        <p:nvSpPr>
          <p:cNvPr id="32" name="Right Brace 31">
            <a:extLst>
              <a:ext uri="{FF2B5EF4-FFF2-40B4-BE49-F238E27FC236}">
                <a16:creationId xmlns:a16="http://schemas.microsoft.com/office/drawing/2014/main" id="{3D2B547D-4319-2644-8867-5652EB1462E6}"/>
              </a:ext>
            </a:extLst>
          </p:cNvPr>
          <p:cNvSpPr/>
          <p:nvPr/>
        </p:nvSpPr>
        <p:spPr>
          <a:xfrm>
            <a:off x="5974080" y="2607679"/>
            <a:ext cx="855446" cy="2345752"/>
          </a:xfrm>
          <a:prstGeom prst="righ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0" grpId="1"/>
      <p:bldP spid="31"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6A45A85-E195-6142-AA15-5A6F261E4736}"/>
              </a:ext>
            </a:extLst>
          </p:cNvPr>
          <p:cNvPicPr>
            <a:picLocks noChangeAspect="1"/>
          </p:cNvPicPr>
          <p:nvPr/>
        </p:nvPicPr>
        <p:blipFill rotWithShape="1">
          <a:blip r:embed="rId3"/>
          <a:srcRect t="65952" b="4207"/>
          <a:stretch/>
        </p:blipFill>
        <p:spPr>
          <a:xfrm>
            <a:off x="716199" y="1806173"/>
            <a:ext cx="7711602" cy="2301240"/>
          </a:xfrm>
          <a:prstGeom prst="rect">
            <a:avLst/>
          </a:prstGeom>
        </p:spPr>
      </p:pic>
      <p:sp>
        <p:nvSpPr>
          <p:cNvPr id="10" name="TextBox 9">
            <a:extLst>
              <a:ext uri="{FF2B5EF4-FFF2-40B4-BE49-F238E27FC236}">
                <a16:creationId xmlns:a16="http://schemas.microsoft.com/office/drawing/2014/main" id="{C47FD55B-3307-A146-90FB-9495670923BD}"/>
              </a:ext>
            </a:extLst>
          </p:cNvPr>
          <p:cNvSpPr txBox="1"/>
          <p:nvPr/>
        </p:nvSpPr>
        <p:spPr>
          <a:xfrm>
            <a:off x="457200" y="4376653"/>
            <a:ext cx="8229600" cy="508000"/>
          </a:xfrm>
          <a:prstGeom prst="rect">
            <a:avLst/>
          </a:prstGeom>
          <a:noFill/>
        </p:spPr>
        <p:txBody>
          <a:bodyPr/>
          <a:lstStyle/>
          <a:p>
            <a:pPr marL="0" lvl="0" indent="0" algn="ctr">
              <a:buNone/>
            </a:pPr>
            <a:r>
              <a:rPr lang="en-GB" dirty="0"/>
              <a:t>Deamination patterns observed in aDNA sequences</a:t>
            </a:r>
          </a:p>
        </p:txBody>
      </p:sp>
      <p:sp>
        <p:nvSpPr>
          <p:cNvPr id="4" name="TextBox 3">
            <a:extLst>
              <a:ext uri="{FF2B5EF4-FFF2-40B4-BE49-F238E27FC236}">
                <a16:creationId xmlns:a16="http://schemas.microsoft.com/office/drawing/2014/main" id="{B1E041C9-4FD2-7442-B0D6-7D001D5CDBD0}"/>
              </a:ext>
            </a:extLst>
          </p:cNvPr>
          <p:cNvSpPr txBox="1"/>
          <p:nvPr/>
        </p:nvSpPr>
        <p:spPr>
          <a:xfrm>
            <a:off x="716199" y="909553"/>
            <a:ext cx="1457417" cy="508000"/>
          </a:xfrm>
          <a:prstGeom prst="rect">
            <a:avLst/>
          </a:prstGeom>
          <a:noFill/>
        </p:spPr>
        <p:txBody>
          <a:bodyPr/>
          <a:lstStyle/>
          <a:p>
            <a:pPr marL="0" lvl="0" indent="0" algn="ctr">
              <a:buNone/>
            </a:pPr>
            <a:r>
              <a:rPr lang="en-GB" dirty="0"/>
              <a:t>5’ END</a:t>
            </a:r>
          </a:p>
        </p:txBody>
      </p:sp>
      <p:sp>
        <p:nvSpPr>
          <p:cNvPr id="5" name="TextBox 4">
            <a:extLst>
              <a:ext uri="{FF2B5EF4-FFF2-40B4-BE49-F238E27FC236}">
                <a16:creationId xmlns:a16="http://schemas.microsoft.com/office/drawing/2014/main" id="{1CECFF0E-223E-2844-9C07-684F53296EBD}"/>
              </a:ext>
            </a:extLst>
          </p:cNvPr>
          <p:cNvSpPr txBox="1"/>
          <p:nvPr/>
        </p:nvSpPr>
        <p:spPr>
          <a:xfrm>
            <a:off x="716198" y="1317110"/>
            <a:ext cx="1457417" cy="508000"/>
          </a:xfrm>
          <a:prstGeom prst="rect">
            <a:avLst/>
          </a:prstGeom>
          <a:noFill/>
        </p:spPr>
        <p:txBody>
          <a:bodyPr/>
          <a:lstStyle/>
          <a:p>
            <a:pPr marL="0" lvl="0" indent="0" algn="ctr">
              <a:buNone/>
            </a:pPr>
            <a:r>
              <a:rPr lang="en-GB" dirty="0"/>
              <a:t>C –&gt; T</a:t>
            </a:r>
          </a:p>
          <a:p>
            <a:pPr marL="0" lvl="0" indent="0" algn="ctr">
              <a:buNone/>
            </a:pPr>
            <a:endParaRPr lang="en-GB" dirty="0"/>
          </a:p>
        </p:txBody>
      </p:sp>
      <p:sp>
        <p:nvSpPr>
          <p:cNvPr id="6" name="TextBox 5">
            <a:extLst>
              <a:ext uri="{FF2B5EF4-FFF2-40B4-BE49-F238E27FC236}">
                <a16:creationId xmlns:a16="http://schemas.microsoft.com/office/drawing/2014/main" id="{74AEE943-4E15-EE4B-A50B-2725CB376CBB}"/>
              </a:ext>
            </a:extLst>
          </p:cNvPr>
          <p:cNvSpPr txBox="1"/>
          <p:nvPr/>
        </p:nvSpPr>
        <p:spPr>
          <a:xfrm>
            <a:off x="6729072" y="1009996"/>
            <a:ext cx="1457417" cy="508000"/>
          </a:xfrm>
          <a:prstGeom prst="rect">
            <a:avLst/>
          </a:prstGeom>
          <a:noFill/>
        </p:spPr>
        <p:txBody>
          <a:bodyPr/>
          <a:lstStyle/>
          <a:p>
            <a:pPr marL="0" lvl="0" indent="0" algn="ctr">
              <a:buNone/>
            </a:pPr>
            <a:r>
              <a:rPr lang="en-GB" dirty="0"/>
              <a:t>3’ END</a:t>
            </a:r>
          </a:p>
        </p:txBody>
      </p:sp>
      <p:sp>
        <p:nvSpPr>
          <p:cNvPr id="7" name="TextBox 6">
            <a:extLst>
              <a:ext uri="{FF2B5EF4-FFF2-40B4-BE49-F238E27FC236}">
                <a16:creationId xmlns:a16="http://schemas.microsoft.com/office/drawing/2014/main" id="{E31559B7-99D4-0245-A9F9-66DF4D48EEFD}"/>
              </a:ext>
            </a:extLst>
          </p:cNvPr>
          <p:cNvSpPr txBox="1"/>
          <p:nvPr/>
        </p:nvSpPr>
        <p:spPr>
          <a:xfrm>
            <a:off x="6729071" y="1417553"/>
            <a:ext cx="1457417" cy="508000"/>
          </a:xfrm>
          <a:prstGeom prst="rect">
            <a:avLst/>
          </a:prstGeom>
          <a:noFill/>
        </p:spPr>
        <p:txBody>
          <a:bodyPr/>
          <a:lstStyle/>
          <a:p>
            <a:pPr marL="0" lvl="0" indent="0" algn="ctr">
              <a:buNone/>
            </a:pPr>
            <a:r>
              <a:rPr lang="en-GB" dirty="0"/>
              <a:t>G –&gt; A</a:t>
            </a:r>
          </a:p>
          <a:p>
            <a:pPr marL="0" lvl="0" indent="0" algn="ctr">
              <a:buNone/>
            </a:pPr>
            <a:endParaRPr lang="en-GB"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a:t>Ancient Metagenomics</a:t>
            </a:r>
          </a:p>
        </p:txBody>
      </p:sp>
      <p:sp>
        <p:nvSpPr>
          <p:cNvPr id="3" name="Content Placeholder 2"/>
          <p:cNvSpPr>
            <a:spLocks noGrp="1"/>
          </p:cNvSpPr>
          <p:nvPr>
            <p:ph idx="1"/>
          </p:nvPr>
        </p:nvSpPr>
        <p:spPr/>
        <p:txBody>
          <a:bodyPr/>
          <a:lstStyle/>
          <a:p>
            <a:r>
              <a:rPr lang="en-GB" noProof="0" dirty="0"/>
              <a:t>Not all species exists in our databases</a:t>
            </a:r>
          </a:p>
          <a:p>
            <a:endParaRPr lang="en-GB" noProof="0" dirty="0"/>
          </a:p>
          <a:p>
            <a:r>
              <a:rPr lang="en-GB" noProof="0" dirty="0"/>
              <a:t>Database bias to well studies microorganisms</a:t>
            </a:r>
          </a:p>
          <a:p>
            <a:pPr marL="0" lvl="0" indent="0">
              <a:buNone/>
            </a:pPr>
            <a:endParaRPr lang="en-GB" noProof="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Overview</a:t>
            </a:r>
          </a:p>
        </p:txBody>
      </p:sp>
      <p:sp>
        <p:nvSpPr>
          <p:cNvPr id="3" name="Content Placeholder 2"/>
          <p:cNvSpPr>
            <a:spLocks noGrp="1"/>
          </p:cNvSpPr>
          <p:nvPr>
            <p:ph idx="1"/>
          </p:nvPr>
        </p:nvSpPr>
        <p:spPr/>
        <p:txBody>
          <a:bodyPr>
            <a:normAutofit/>
          </a:bodyPr>
          <a:lstStyle/>
          <a:p>
            <a:pPr marL="0" lvl="0" indent="0">
              <a:buNone/>
            </a:pPr>
            <a:r>
              <a:rPr lang="en-GB" noProof="0" dirty="0"/>
              <a:t>Metagenomics:</a:t>
            </a:r>
          </a:p>
          <a:p>
            <a:pPr lvl="1"/>
            <a:r>
              <a:rPr lang="en-GB" noProof="0" dirty="0"/>
              <a:t>The idea</a:t>
            </a:r>
          </a:p>
          <a:p>
            <a:pPr lvl="1"/>
            <a:r>
              <a:rPr lang="en-GB" noProof="0" dirty="0"/>
              <a:t>Methods on Ancient metagenomics research</a:t>
            </a:r>
          </a:p>
          <a:p>
            <a:pPr marL="57150" indent="0">
              <a:buNone/>
            </a:pPr>
            <a:r>
              <a:rPr lang="en-GB" noProof="0" dirty="0"/>
              <a:t>Ancient Diseases:</a:t>
            </a:r>
          </a:p>
          <a:p>
            <a:pPr lvl="1"/>
            <a:r>
              <a:rPr lang="en-GB" noProof="0" dirty="0"/>
              <a:t>How metagenomics helps us to understand ancient diseases?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Ancient Metagenomics</a:t>
            </a:r>
          </a:p>
        </p:txBody>
      </p:sp>
      <p:sp>
        <p:nvSpPr>
          <p:cNvPr id="3" name="Content Placeholder 2"/>
          <p:cNvSpPr>
            <a:spLocks noGrp="1"/>
          </p:cNvSpPr>
          <p:nvPr>
            <p:ph idx="1"/>
          </p:nvPr>
        </p:nvSpPr>
        <p:spPr/>
        <p:txBody>
          <a:bodyPr/>
          <a:lstStyle/>
          <a:p>
            <a:pPr marL="0" indent="0">
              <a:buNone/>
            </a:pPr>
            <a:r>
              <a:rPr lang="en-GB" noProof="0" dirty="0"/>
              <a:t>How metagenomic methods helps us to understand ancient microbiome?</a:t>
            </a:r>
          </a:p>
          <a:p>
            <a:pPr marL="0" lvl="0" indent="0">
              <a:buNone/>
            </a:pPr>
            <a:endParaRPr lang="en-GB" noProof="0" dirty="0"/>
          </a:p>
        </p:txBody>
      </p:sp>
    </p:spTree>
    <p:extLst>
      <p:ext uri="{BB962C8B-B14F-4D97-AF65-F5344CB8AC3E}">
        <p14:creationId xmlns:p14="http://schemas.microsoft.com/office/powerpoint/2010/main" val="3387389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88748"/>
          </a:xfrm>
        </p:spPr>
        <p:txBody>
          <a:bodyPr>
            <a:normAutofit fontScale="90000"/>
          </a:bodyPr>
          <a:lstStyle/>
          <a:p>
            <a:pPr marL="0" lvl="0" indent="0">
              <a:buNone/>
            </a:pPr>
            <a:r>
              <a:rPr lang="en-GB" noProof="0" dirty="0"/>
              <a:t>Sampling</a:t>
            </a:r>
          </a:p>
        </p:txBody>
      </p:sp>
      <p:pic>
        <p:nvPicPr>
          <p:cNvPr id="3" name="Picture 1" descr="images/img04.jpeg"/>
          <p:cNvPicPr>
            <a:picLocks noGrp="1" noChangeAspect="1"/>
          </p:cNvPicPr>
          <p:nvPr/>
        </p:nvPicPr>
        <p:blipFill rotWithShape="1">
          <a:blip r:embed="rId3"/>
          <a:srcRect l="25642" t="361" r="24158" b="-361"/>
          <a:stretch/>
        </p:blipFill>
        <p:spPr bwMode="auto">
          <a:xfrm>
            <a:off x="187779" y="1028697"/>
            <a:ext cx="2767692" cy="5513259"/>
          </a:xfrm>
          <a:prstGeom prst="rect">
            <a:avLst/>
          </a:prstGeom>
          <a:noFill/>
          <a:ln w="9525">
            <a:noFill/>
            <a:headEnd/>
            <a:tailEnd/>
          </a:ln>
        </p:spPr>
      </p:pic>
      <p:sp>
        <p:nvSpPr>
          <p:cNvPr id="4" name="Oval 3">
            <a:extLst>
              <a:ext uri="{FF2B5EF4-FFF2-40B4-BE49-F238E27FC236}">
                <a16:creationId xmlns:a16="http://schemas.microsoft.com/office/drawing/2014/main" id="{6EE42643-1BB7-2E41-BB91-31C10FD81304}"/>
              </a:ext>
            </a:extLst>
          </p:cNvPr>
          <p:cNvSpPr/>
          <p:nvPr/>
        </p:nvSpPr>
        <p:spPr>
          <a:xfrm>
            <a:off x="1310368" y="1279070"/>
            <a:ext cx="400050" cy="43543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 name="Oval 4">
            <a:extLst>
              <a:ext uri="{FF2B5EF4-FFF2-40B4-BE49-F238E27FC236}">
                <a16:creationId xmlns:a16="http://schemas.microsoft.com/office/drawing/2014/main" id="{2CB9CE5B-A888-3541-A8AA-A6CDB8F0473A}"/>
              </a:ext>
            </a:extLst>
          </p:cNvPr>
          <p:cNvSpPr/>
          <p:nvPr/>
        </p:nvSpPr>
        <p:spPr>
          <a:xfrm>
            <a:off x="1445079" y="2862941"/>
            <a:ext cx="400050" cy="43543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 name="Oval 5">
            <a:extLst>
              <a:ext uri="{FF2B5EF4-FFF2-40B4-BE49-F238E27FC236}">
                <a16:creationId xmlns:a16="http://schemas.microsoft.com/office/drawing/2014/main" id="{B6A920C6-3F13-ED41-B5A3-8692F46456EE}"/>
              </a:ext>
            </a:extLst>
          </p:cNvPr>
          <p:cNvSpPr/>
          <p:nvPr/>
        </p:nvSpPr>
        <p:spPr>
          <a:xfrm>
            <a:off x="1710418" y="3910512"/>
            <a:ext cx="400050" cy="43543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cxnSp>
        <p:nvCxnSpPr>
          <p:cNvPr id="8" name="Straight Arrow Connector 7">
            <a:extLst>
              <a:ext uri="{FF2B5EF4-FFF2-40B4-BE49-F238E27FC236}">
                <a16:creationId xmlns:a16="http://schemas.microsoft.com/office/drawing/2014/main" id="{5E8C5C4F-1EA5-5040-85BC-24E548339166}"/>
              </a:ext>
            </a:extLst>
          </p:cNvPr>
          <p:cNvCxnSpPr>
            <a:cxnSpLocks/>
          </p:cNvCxnSpPr>
          <p:nvPr/>
        </p:nvCxnSpPr>
        <p:spPr>
          <a:xfrm flipV="1">
            <a:off x="1645104" y="2993569"/>
            <a:ext cx="3188153" cy="627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E3CF8416-9160-FB4B-B4D0-9C8286CB16D8}"/>
              </a:ext>
            </a:extLst>
          </p:cNvPr>
          <p:cNvCxnSpPr>
            <a:cxnSpLocks/>
          </p:cNvCxnSpPr>
          <p:nvPr/>
        </p:nvCxnSpPr>
        <p:spPr>
          <a:xfrm flipV="1">
            <a:off x="1571625" y="1213759"/>
            <a:ext cx="3147332" cy="3701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95996DE5-98DA-9A4F-95C2-254A09A95A8E}"/>
              </a:ext>
            </a:extLst>
          </p:cNvPr>
          <p:cNvCxnSpPr>
            <a:cxnSpLocks/>
            <a:stCxn id="6" idx="6"/>
          </p:cNvCxnSpPr>
          <p:nvPr/>
        </p:nvCxnSpPr>
        <p:spPr>
          <a:xfrm>
            <a:off x="2110468" y="4128227"/>
            <a:ext cx="2788103" cy="7605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D07EA820-61B3-5D4A-8680-D19C5B877928}"/>
              </a:ext>
            </a:extLst>
          </p:cNvPr>
          <p:cNvSpPr txBox="1"/>
          <p:nvPr/>
        </p:nvSpPr>
        <p:spPr>
          <a:xfrm>
            <a:off x="4833257" y="966140"/>
            <a:ext cx="2204347" cy="962084"/>
          </a:xfrm>
          <a:prstGeom prst="rect">
            <a:avLst/>
          </a:prstGeom>
          <a:noFill/>
        </p:spPr>
        <p:txBody>
          <a:bodyPr/>
          <a:lstStyle/>
          <a:p>
            <a:pPr marL="0" lvl="0" indent="0">
              <a:buNone/>
            </a:pPr>
            <a:r>
              <a:rPr lang="en-GB"/>
              <a:t>Ancient calculus</a:t>
            </a:r>
          </a:p>
          <a:p>
            <a:pPr marL="0" lvl="0" indent="0">
              <a:buNone/>
            </a:pPr>
            <a:r>
              <a:rPr lang="en-GB"/>
              <a:t>Teeth</a:t>
            </a:r>
          </a:p>
          <a:p>
            <a:pPr marL="0" lvl="0" indent="0">
              <a:buNone/>
            </a:pPr>
            <a:r>
              <a:rPr lang="en-GB"/>
              <a:t>Masticates</a:t>
            </a:r>
          </a:p>
          <a:p>
            <a:pPr marL="0" lvl="0" indent="0">
              <a:buNone/>
            </a:pPr>
            <a:endParaRPr lang="en-GB"/>
          </a:p>
          <a:p>
            <a:pPr marL="0" lvl="0" indent="0">
              <a:buNone/>
            </a:pPr>
            <a:endParaRPr lang="en-GB"/>
          </a:p>
        </p:txBody>
      </p:sp>
      <p:sp>
        <p:nvSpPr>
          <p:cNvPr id="16" name="TextBox 15">
            <a:extLst>
              <a:ext uri="{FF2B5EF4-FFF2-40B4-BE49-F238E27FC236}">
                <a16:creationId xmlns:a16="http://schemas.microsoft.com/office/drawing/2014/main" id="{D7EA9C0E-C380-5548-BECE-D8AA4C9E8DCD}"/>
              </a:ext>
            </a:extLst>
          </p:cNvPr>
          <p:cNvSpPr txBox="1"/>
          <p:nvPr/>
        </p:nvSpPr>
        <p:spPr>
          <a:xfrm>
            <a:off x="4898571" y="2782390"/>
            <a:ext cx="2139033" cy="748360"/>
          </a:xfrm>
          <a:prstGeom prst="rect">
            <a:avLst/>
          </a:prstGeom>
          <a:noFill/>
        </p:spPr>
        <p:txBody>
          <a:bodyPr/>
          <a:lstStyle/>
          <a:p>
            <a:pPr marL="0" lvl="0" indent="0">
              <a:buNone/>
            </a:pPr>
            <a:r>
              <a:rPr lang="en-GB"/>
              <a:t>Gut microbiome in  mummified tissues</a:t>
            </a:r>
          </a:p>
        </p:txBody>
      </p:sp>
      <p:sp>
        <p:nvSpPr>
          <p:cNvPr id="17" name="TextBox 16">
            <a:extLst>
              <a:ext uri="{FF2B5EF4-FFF2-40B4-BE49-F238E27FC236}">
                <a16:creationId xmlns:a16="http://schemas.microsoft.com/office/drawing/2014/main" id="{5001AC4F-F092-A542-804D-48920DD4805B}"/>
              </a:ext>
            </a:extLst>
          </p:cNvPr>
          <p:cNvSpPr txBox="1"/>
          <p:nvPr/>
        </p:nvSpPr>
        <p:spPr>
          <a:xfrm>
            <a:off x="4898571" y="4545983"/>
            <a:ext cx="3188789" cy="574657"/>
          </a:xfrm>
          <a:prstGeom prst="rect">
            <a:avLst/>
          </a:prstGeom>
          <a:noFill/>
        </p:spPr>
        <p:txBody>
          <a:bodyPr/>
          <a:lstStyle/>
          <a:p>
            <a:pPr marL="0" lvl="0" indent="0">
              <a:buNone/>
            </a:pPr>
            <a:r>
              <a:rPr lang="en-GB"/>
              <a:t>Long bones</a:t>
            </a:r>
          </a:p>
          <a:p>
            <a:pPr marL="0" lvl="0" indent="0">
              <a:buNone/>
            </a:pPr>
            <a:r>
              <a:rPr lang="en-GB"/>
              <a:t>(specific lesions)</a:t>
            </a:r>
          </a:p>
        </p:txBody>
      </p:sp>
    </p:spTree>
    <p:extLst>
      <p:ext uri="{BB962C8B-B14F-4D97-AF65-F5344CB8AC3E}">
        <p14:creationId xmlns:p14="http://schemas.microsoft.com/office/powerpoint/2010/main" val="1889037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A592E7-7F7C-A14C-8EAB-09841EC2127F}"/>
              </a:ext>
            </a:extLst>
          </p:cNvPr>
          <p:cNvPicPr>
            <a:picLocks noChangeAspect="1"/>
          </p:cNvPicPr>
          <p:nvPr/>
        </p:nvPicPr>
        <p:blipFill>
          <a:blip r:embed="rId3"/>
          <a:stretch>
            <a:fillRect/>
          </a:stretch>
        </p:blipFill>
        <p:spPr>
          <a:xfrm>
            <a:off x="297815" y="574111"/>
            <a:ext cx="8548370" cy="536249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lang="en-GB" noProof="0" dirty="0"/>
              <a:t>Databases</a:t>
            </a:r>
          </a:p>
          <a:p>
            <a:r>
              <a:rPr lang="en-GB" noProof="0" dirty="0"/>
              <a:t>RefSeq</a:t>
            </a:r>
          </a:p>
          <a:p>
            <a:r>
              <a:rPr lang="en-GB" noProof="0" dirty="0"/>
              <a:t>HOMD</a:t>
            </a:r>
          </a:p>
          <a:p>
            <a:pPr lvl="1"/>
            <a:r>
              <a:rPr lang="en-GB" noProof="0" dirty="0"/>
              <a:t>Human oral microbiome database</a:t>
            </a:r>
          </a:p>
          <a:p>
            <a:r>
              <a:rPr lang="en-GB" noProof="0" dirty="0"/>
              <a:t>HMP</a:t>
            </a:r>
          </a:p>
          <a:p>
            <a:pPr lvl="1"/>
            <a:r>
              <a:rPr lang="en-GB" noProof="0" dirty="0"/>
              <a:t>Human microbiome database</a:t>
            </a:r>
          </a:p>
        </p:txBody>
      </p:sp>
      <p:sp>
        <p:nvSpPr>
          <p:cNvPr id="5" name="Title 4">
            <a:extLst>
              <a:ext uri="{FF2B5EF4-FFF2-40B4-BE49-F238E27FC236}">
                <a16:creationId xmlns:a16="http://schemas.microsoft.com/office/drawing/2014/main" id="{207FD083-F00F-8A4F-8EA6-C57DC0AEFFC7}"/>
              </a:ext>
            </a:extLst>
          </p:cNvPr>
          <p:cNvSpPr>
            <a:spLocks noGrp="1"/>
          </p:cNvSpPr>
          <p:nvPr>
            <p:ph type="title"/>
          </p:nvPr>
        </p:nvSpPr>
        <p:spPr/>
        <p:txBody>
          <a:bodyPr/>
          <a:lstStyle/>
          <a:p>
            <a:endParaRPr lang="tr-T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a:t>Tools in metagenomics</a:t>
            </a:r>
          </a:p>
        </p:txBody>
      </p:sp>
      <p:sp>
        <p:nvSpPr>
          <p:cNvPr id="3" name="Content Placeholder 2"/>
          <p:cNvSpPr>
            <a:spLocks noGrp="1"/>
          </p:cNvSpPr>
          <p:nvPr>
            <p:ph idx="1"/>
          </p:nvPr>
        </p:nvSpPr>
        <p:spPr/>
        <p:txBody>
          <a:bodyPr/>
          <a:lstStyle/>
          <a:p>
            <a:pPr lvl="1"/>
            <a:r>
              <a:rPr lang="en-GB" noProof="0" dirty="0"/>
              <a:t>Taxonomical profiling</a:t>
            </a:r>
          </a:p>
          <a:p>
            <a:pPr lvl="1"/>
            <a:r>
              <a:rPr lang="en-GB" noProof="0" dirty="0"/>
              <a:t>Taxonomical classification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a:t>Metaphlan2</a:t>
            </a:r>
          </a:p>
        </p:txBody>
      </p:sp>
      <p:sp>
        <p:nvSpPr>
          <p:cNvPr id="3" name="Content Placeholder 2"/>
          <p:cNvSpPr>
            <a:spLocks noGrp="1"/>
          </p:cNvSpPr>
          <p:nvPr>
            <p:ph idx="1"/>
          </p:nvPr>
        </p:nvSpPr>
        <p:spPr>
          <a:xfrm>
            <a:off x="162190" y="1526699"/>
            <a:ext cx="4114800" cy="4525963"/>
          </a:xfrm>
        </p:spPr>
        <p:txBody>
          <a:bodyPr>
            <a:normAutofit/>
          </a:bodyPr>
          <a:lstStyle/>
          <a:p>
            <a:pPr marL="0" lvl="0" indent="0">
              <a:buNone/>
            </a:pPr>
            <a:r>
              <a:rPr lang="en-GB" sz="2800" noProof="0" dirty="0"/>
              <a:t>A set of marker database:</a:t>
            </a:r>
          </a:p>
          <a:p>
            <a:pPr lvl="1"/>
            <a:r>
              <a:rPr lang="en-GB" sz="2400" noProof="0" dirty="0"/>
              <a:t>Clade specific marker database</a:t>
            </a:r>
          </a:p>
          <a:p>
            <a:pPr lvl="2"/>
            <a:r>
              <a:rPr lang="en-GB" sz="2000" noProof="0" dirty="0"/>
              <a:t>15 million markers</a:t>
            </a:r>
          </a:p>
          <a:p>
            <a:pPr lvl="2"/>
            <a:r>
              <a:rPr lang="en-GB" sz="2000" noProof="0" dirty="0"/>
              <a:t>180 markers for each species</a:t>
            </a:r>
          </a:p>
          <a:p>
            <a:pPr lvl="1"/>
            <a:r>
              <a:rPr lang="en-GB" sz="2400" noProof="0" dirty="0"/>
              <a:t>Can not use all the sequences</a:t>
            </a:r>
          </a:p>
        </p:txBody>
      </p:sp>
      <p:pic>
        <p:nvPicPr>
          <p:cNvPr id="6" name="Picture 5">
            <a:extLst>
              <a:ext uri="{FF2B5EF4-FFF2-40B4-BE49-F238E27FC236}">
                <a16:creationId xmlns:a16="http://schemas.microsoft.com/office/drawing/2014/main" id="{777C8031-3299-C74A-88BC-410A5270F63F}"/>
              </a:ext>
            </a:extLst>
          </p:cNvPr>
          <p:cNvPicPr>
            <a:picLocks noChangeAspect="1"/>
          </p:cNvPicPr>
          <p:nvPr/>
        </p:nvPicPr>
        <p:blipFill>
          <a:blip r:embed="rId3"/>
          <a:stretch>
            <a:fillRect/>
          </a:stretch>
        </p:blipFill>
        <p:spPr>
          <a:xfrm>
            <a:off x="4276990" y="1386841"/>
            <a:ext cx="4582529" cy="477488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a:t>Kraken2</a:t>
            </a:r>
          </a:p>
        </p:txBody>
      </p:sp>
      <p:sp>
        <p:nvSpPr>
          <p:cNvPr id="3" name="Content Placeholder 2"/>
          <p:cNvSpPr>
            <a:spLocks noGrp="1"/>
          </p:cNvSpPr>
          <p:nvPr>
            <p:ph idx="1"/>
          </p:nvPr>
        </p:nvSpPr>
        <p:spPr/>
        <p:txBody>
          <a:bodyPr/>
          <a:lstStyle/>
          <a:p>
            <a:pPr lvl="1"/>
            <a:r>
              <a:rPr lang="en-GB" noProof="0" dirty="0"/>
              <a:t>Uses k-mer profiles instead of aligning</a:t>
            </a:r>
          </a:p>
          <a:p>
            <a:pPr lvl="1"/>
            <a:r>
              <a:rPr lang="en-GB" noProof="0" dirty="0"/>
              <a:t>Very fast and sensitive but precision is low.</a:t>
            </a:r>
          </a:p>
        </p:txBody>
      </p:sp>
      <p:pic>
        <p:nvPicPr>
          <p:cNvPr id="7" name="Picture 6">
            <a:extLst>
              <a:ext uri="{FF2B5EF4-FFF2-40B4-BE49-F238E27FC236}">
                <a16:creationId xmlns:a16="http://schemas.microsoft.com/office/drawing/2014/main" id="{6B0CB10E-7D79-514F-AE9C-AC7A5F052F36}"/>
              </a:ext>
            </a:extLst>
          </p:cNvPr>
          <p:cNvPicPr>
            <a:picLocks noChangeAspect="1"/>
          </p:cNvPicPr>
          <p:nvPr/>
        </p:nvPicPr>
        <p:blipFill>
          <a:blip r:embed="rId3"/>
          <a:stretch>
            <a:fillRect/>
          </a:stretch>
        </p:blipFill>
        <p:spPr>
          <a:xfrm>
            <a:off x="3036570" y="2638548"/>
            <a:ext cx="5904230" cy="34876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612" y="5547200"/>
            <a:ext cx="8229600" cy="1143000"/>
          </a:xfrm>
        </p:spPr>
        <p:txBody>
          <a:bodyPr/>
          <a:lstStyle/>
          <a:p>
            <a:pPr marL="0" lvl="0" indent="0">
              <a:buNone/>
            </a:pPr>
            <a:r>
              <a:rPr lang="en-GB" noProof="0" dirty="0"/>
              <a:t>Taxonomical Classification</a:t>
            </a:r>
          </a:p>
        </p:txBody>
      </p:sp>
      <p:cxnSp>
        <p:nvCxnSpPr>
          <p:cNvPr id="6" name="Straight Connector 5">
            <a:extLst>
              <a:ext uri="{FF2B5EF4-FFF2-40B4-BE49-F238E27FC236}">
                <a16:creationId xmlns:a16="http://schemas.microsoft.com/office/drawing/2014/main" id="{A4548F04-E1D6-2644-8859-6930C5F38338}"/>
              </a:ext>
            </a:extLst>
          </p:cNvPr>
          <p:cNvCxnSpPr/>
          <p:nvPr/>
        </p:nvCxnSpPr>
        <p:spPr>
          <a:xfrm>
            <a:off x="1959432" y="996040"/>
            <a:ext cx="0" cy="3853543"/>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F8ECAAA4-A93F-2147-B3A6-E9FD4E08A38E}"/>
              </a:ext>
            </a:extLst>
          </p:cNvPr>
          <p:cNvCxnSpPr>
            <a:cxnSpLocks/>
          </p:cNvCxnSpPr>
          <p:nvPr/>
        </p:nvCxnSpPr>
        <p:spPr>
          <a:xfrm>
            <a:off x="996046" y="3314697"/>
            <a:ext cx="963386" cy="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81995C50-0E76-7646-9C16-4201D89714D1}"/>
              </a:ext>
            </a:extLst>
          </p:cNvPr>
          <p:cNvCxnSpPr>
            <a:cxnSpLocks/>
          </p:cNvCxnSpPr>
          <p:nvPr/>
        </p:nvCxnSpPr>
        <p:spPr>
          <a:xfrm>
            <a:off x="1959432" y="994679"/>
            <a:ext cx="653139" cy="1361"/>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31FBD37F-7864-E14F-AFD0-5CBD7F7B41C9}"/>
              </a:ext>
            </a:extLst>
          </p:cNvPr>
          <p:cNvCxnSpPr>
            <a:cxnSpLocks/>
          </p:cNvCxnSpPr>
          <p:nvPr/>
        </p:nvCxnSpPr>
        <p:spPr>
          <a:xfrm>
            <a:off x="1959432" y="4849585"/>
            <a:ext cx="560618"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AF8805C2-00B3-E042-AB2C-010C97E47F29}"/>
              </a:ext>
            </a:extLst>
          </p:cNvPr>
          <p:cNvCxnSpPr>
            <a:cxnSpLocks/>
          </p:cNvCxnSpPr>
          <p:nvPr/>
        </p:nvCxnSpPr>
        <p:spPr>
          <a:xfrm>
            <a:off x="2628895" y="498021"/>
            <a:ext cx="0" cy="1494063"/>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ECA69A00-F3C9-9546-A8F7-449A3EA592F9}"/>
              </a:ext>
            </a:extLst>
          </p:cNvPr>
          <p:cNvCxnSpPr>
            <a:cxnSpLocks/>
          </p:cNvCxnSpPr>
          <p:nvPr/>
        </p:nvCxnSpPr>
        <p:spPr>
          <a:xfrm>
            <a:off x="2628895" y="503464"/>
            <a:ext cx="963386"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1E89D0D6-07DC-7443-AAE3-A77C41A374B1}"/>
              </a:ext>
            </a:extLst>
          </p:cNvPr>
          <p:cNvCxnSpPr>
            <a:cxnSpLocks/>
          </p:cNvCxnSpPr>
          <p:nvPr/>
        </p:nvCxnSpPr>
        <p:spPr>
          <a:xfrm>
            <a:off x="2628895" y="1992084"/>
            <a:ext cx="963386"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07F87FA4-35B5-5944-9004-DEE0785BDBC0}"/>
              </a:ext>
            </a:extLst>
          </p:cNvPr>
          <p:cNvCxnSpPr>
            <a:cxnSpLocks/>
          </p:cNvCxnSpPr>
          <p:nvPr/>
        </p:nvCxnSpPr>
        <p:spPr>
          <a:xfrm>
            <a:off x="3592281" y="1703613"/>
            <a:ext cx="0" cy="576942"/>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4B468E4-56EE-6A43-ABAF-704D4F1F642C}"/>
              </a:ext>
            </a:extLst>
          </p:cNvPr>
          <p:cNvCxnSpPr>
            <a:cxnSpLocks/>
          </p:cNvCxnSpPr>
          <p:nvPr/>
        </p:nvCxnSpPr>
        <p:spPr>
          <a:xfrm flipH="1">
            <a:off x="3592282" y="2280555"/>
            <a:ext cx="571502"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9CA146AC-2D41-0C4A-A462-A8F26E250DC0}"/>
              </a:ext>
            </a:extLst>
          </p:cNvPr>
          <p:cNvCxnSpPr>
            <a:cxnSpLocks/>
          </p:cNvCxnSpPr>
          <p:nvPr/>
        </p:nvCxnSpPr>
        <p:spPr>
          <a:xfrm flipH="1">
            <a:off x="3592283" y="1992084"/>
            <a:ext cx="571501" cy="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9F831D03-2FFA-C642-822D-0914092E9059}"/>
              </a:ext>
            </a:extLst>
          </p:cNvPr>
          <p:cNvCxnSpPr>
            <a:cxnSpLocks/>
          </p:cNvCxnSpPr>
          <p:nvPr/>
        </p:nvCxnSpPr>
        <p:spPr>
          <a:xfrm flipH="1">
            <a:off x="3592282" y="1703613"/>
            <a:ext cx="571502"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41A3665-297D-5241-89B2-93A89C294C84}"/>
              </a:ext>
            </a:extLst>
          </p:cNvPr>
          <p:cNvCxnSpPr>
            <a:cxnSpLocks/>
          </p:cNvCxnSpPr>
          <p:nvPr/>
        </p:nvCxnSpPr>
        <p:spPr>
          <a:xfrm>
            <a:off x="1017817" y="3314697"/>
            <a:ext cx="0" cy="2792186"/>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A8D3A99-E6B1-684A-88AA-ED8384CCE019}"/>
              </a:ext>
            </a:extLst>
          </p:cNvPr>
          <p:cNvCxnSpPr>
            <a:cxnSpLocks/>
          </p:cNvCxnSpPr>
          <p:nvPr/>
        </p:nvCxnSpPr>
        <p:spPr>
          <a:xfrm flipV="1">
            <a:off x="381004" y="4985656"/>
            <a:ext cx="615042" cy="1"/>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37EDDFA-FFFC-7348-8826-F42E2A3FF039}"/>
              </a:ext>
            </a:extLst>
          </p:cNvPr>
          <p:cNvCxnSpPr>
            <a:cxnSpLocks/>
          </p:cNvCxnSpPr>
          <p:nvPr/>
        </p:nvCxnSpPr>
        <p:spPr>
          <a:xfrm flipV="1">
            <a:off x="1023260" y="6106883"/>
            <a:ext cx="1809750" cy="1"/>
          </a:xfrm>
          <a:prstGeom prst="line">
            <a:avLst/>
          </a:prstGeom>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75D980BD-E573-2C4D-B44D-BD15F3D24303}"/>
              </a:ext>
            </a:extLst>
          </p:cNvPr>
          <p:cNvSpPr txBox="1"/>
          <p:nvPr/>
        </p:nvSpPr>
        <p:spPr>
          <a:xfrm rot="18948402">
            <a:off x="-554603" y="4494452"/>
            <a:ext cx="2204347" cy="432675"/>
          </a:xfrm>
          <a:prstGeom prst="rect">
            <a:avLst/>
          </a:prstGeom>
          <a:noFill/>
        </p:spPr>
        <p:txBody>
          <a:bodyPr/>
          <a:lstStyle/>
          <a:p>
            <a:pPr marL="0" lvl="0" indent="0" algn="ctr">
              <a:buNone/>
            </a:pPr>
            <a:r>
              <a:rPr lang="en-GB"/>
              <a:t>Root</a:t>
            </a:r>
          </a:p>
        </p:txBody>
      </p:sp>
      <p:sp>
        <p:nvSpPr>
          <p:cNvPr id="24" name="TextBox 23">
            <a:extLst>
              <a:ext uri="{FF2B5EF4-FFF2-40B4-BE49-F238E27FC236}">
                <a16:creationId xmlns:a16="http://schemas.microsoft.com/office/drawing/2014/main" id="{30132AE4-7AD0-8B4A-94D3-E2F4A8A2AA47}"/>
              </a:ext>
            </a:extLst>
          </p:cNvPr>
          <p:cNvSpPr txBox="1"/>
          <p:nvPr/>
        </p:nvSpPr>
        <p:spPr>
          <a:xfrm rot="16200000">
            <a:off x="2404367" y="2948683"/>
            <a:ext cx="2204347" cy="432675"/>
          </a:xfrm>
          <a:prstGeom prst="rect">
            <a:avLst/>
          </a:prstGeom>
          <a:noFill/>
        </p:spPr>
        <p:txBody>
          <a:bodyPr/>
          <a:lstStyle/>
          <a:p>
            <a:pPr marL="0" lvl="0" indent="0" algn="ctr">
              <a:buNone/>
            </a:pPr>
            <a:r>
              <a:rPr lang="en-GB"/>
              <a:t>Species</a:t>
            </a:r>
          </a:p>
        </p:txBody>
      </p:sp>
      <p:sp>
        <p:nvSpPr>
          <p:cNvPr id="25" name="Oval 24">
            <a:extLst>
              <a:ext uri="{FF2B5EF4-FFF2-40B4-BE49-F238E27FC236}">
                <a16:creationId xmlns:a16="http://schemas.microsoft.com/office/drawing/2014/main" id="{444EFDAD-A66A-2C44-BB47-A69F7B8B12B7}"/>
              </a:ext>
            </a:extLst>
          </p:cNvPr>
          <p:cNvSpPr/>
          <p:nvPr/>
        </p:nvSpPr>
        <p:spPr>
          <a:xfrm>
            <a:off x="3451331" y="1848903"/>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26" name="Oval 25">
            <a:extLst>
              <a:ext uri="{FF2B5EF4-FFF2-40B4-BE49-F238E27FC236}">
                <a16:creationId xmlns:a16="http://schemas.microsoft.com/office/drawing/2014/main" id="{CF840770-8C97-9045-9938-33993B2C243A}"/>
              </a:ext>
            </a:extLst>
          </p:cNvPr>
          <p:cNvSpPr/>
          <p:nvPr/>
        </p:nvSpPr>
        <p:spPr>
          <a:xfrm>
            <a:off x="3440444" y="368439"/>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27" name="Oval 26">
            <a:extLst>
              <a:ext uri="{FF2B5EF4-FFF2-40B4-BE49-F238E27FC236}">
                <a16:creationId xmlns:a16="http://schemas.microsoft.com/office/drawing/2014/main" id="{F94BBC98-84CC-4E4B-A853-793D1799152D}"/>
              </a:ext>
            </a:extLst>
          </p:cNvPr>
          <p:cNvSpPr/>
          <p:nvPr/>
        </p:nvSpPr>
        <p:spPr>
          <a:xfrm>
            <a:off x="2482499" y="880069"/>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28" name="Oval 27">
            <a:extLst>
              <a:ext uri="{FF2B5EF4-FFF2-40B4-BE49-F238E27FC236}">
                <a16:creationId xmlns:a16="http://schemas.microsoft.com/office/drawing/2014/main" id="{733D58AE-ED12-704D-BD39-62A0650577EF}"/>
              </a:ext>
            </a:extLst>
          </p:cNvPr>
          <p:cNvSpPr/>
          <p:nvPr/>
        </p:nvSpPr>
        <p:spPr>
          <a:xfrm>
            <a:off x="1791262" y="3209613"/>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29" name="Oval 28">
            <a:extLst>
              <a:ext uri="{FF2B5EF4-FFF2-40B4-BE49-F238E27FC236}">
                <a16:creationId xmlns:a16="http://schemas.microsoft.com/office/drawing/2014/main" id="{1A557E56-791E-5540-AC32-5BDDCD200F8F}"/>
              </a:ext>
            </a:extLst>
          </p:cNvPr>
          <p:cNvSpPr/>
          <p:nvPr/>
        </p:nvSpPr>
        <p:spPr>
          <a:xfrm>
            <a:off x="849647" y="4815253"/>
            <a:ext cx="287901" cy="250530"/>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tr-TR"/>
          </a:p>
        </p:txBody>
      </p:sp>
      <p:sp>
        <p:nvSpPr>
          <p:cNvPr id="30" name="TextBox 29">
            <a:extLst>
              <a:ext uri="{FF2B5EF4-FFF2-40B4-BE49-F238E27FC236}">
                <a16:creationId xmlns:a16="http://schemas.microsoft.com/office/drawing/2014/main" id="{503D85CE-CD3A-F840-AA22-3054A8ECBBF0}"/>
              </a:ext>
            </a:extLst>
          </p:cNvPr>
          <p:cNvSpPr txBox="1"/>
          <p:nvPr/>
        </p:nvSpPr>
        <p:spPr>
          <a:xfrm rot="16200000">
            <a:off x="1462752" y="2973166"/>
            <a:ext cx="2204347" cy="432675"/>
          </a:xfrm>
          <a:prstGeom prst="rect">
            <a:avLst/>
          </a:prstGeom>
          <a:noFill/>
        </p:spPr>
        <p:txBody>
          <a:bodyPr/>
          <a:lstStyle/>
          <a:p>
            <a:pPr marL="0" lvl="0" indent="0" algn="ctr">
              <a:buNone/>
            </a:pPr>
            <a:r>
              <a:rPr lang="en-GB"/>
              <a:t>Genus</a:t>
            </a:r>
          </a:p>
        </p:txBody>
      </p:sp>
      <p:sp>
        <p:nvSpPr>
          <p:cNvPr id="36" name="TextBox 35">
            <a:extLst>
              <a:ext uri="{FF2B5EF4-FFF2-40B4-BE49-F238E27FC236}">
                <a16:creationId xmlns:a16="http://schemas.microsoft.com/office/drawing/2014/main" id="{474D7949-A6F2-D54B-8587-FBC7A64E441C}"/>
              </a:ext>
            </a:extLst>
          </p:cNvPr>
          <p:cNvSpPr txBox="1"/>
          <p:nvPr/>
        </p:nvSpPr>
        <p:spPr>
          <a:xfrm rot="16200000">
            <a:off x="587034" y="2635909"/>
            <a:ext cx="2204347" cy="432675"/>
          </a:xfrm>
          <a:prstGeom prst="rect">
            <a:avLst/>
          </a:prstGeom>
          <a:noFill/>
        </p:spPr>
        <p:txBody>
          <a:bodyPr/>
          <a:lstStyle/>
          <a:p>
            <a:pPr marL="0" lvl="0" indent="0" algn="ctr">
              <a:buNone/>
            </a:pPr>
            <a:r>
              <a:rPr lang="en-GB"/>
              <a:t>Family</a:t>
            </a:r>
          </a:p>
        </p:txBody>
      </p:sp>
      <p:sp>
        <p:nvSpPr>
          <p:cNvPr id="37" name="TextBox 36">
            <a:extLst>
              <a:ext uri="{FF2B5EF4-FFF2-40B4-BE49-F238E27FC236}">
                <a16:creationId xmlns:a16="http://schemas.microsoft.com/office/drawing/2014/main" id="{9BB3D6C6-FCFC-F549-9B29-808425532F2E}"/>
              </a:ext>
            </a:extLst>
          </p:cNvPr>
          <p:cNvSpPr txBox="1"/>
          <p:nvPr/>
        </p:nvSpPr>
        <p:spPr>
          <a:xfrm>
            <a:off x="4272602" y="1454938"/>
            <a:ext cx="1153905" cy="432675"/>
          </a:xfrm>
          <a:prstGeom prst="rect">
            <a:avLst/>
          </a:prstGeom>
          <a:noFill/>
        </p:spPr>
        <p:txBody>
          <a:bodyPr/>
          <a:lstStyle/>
          <a:p>
            <a:pPr marL="0" lvl="0" indent="0" algn="ctr">
              <a:buNone/>
            </a:pPr>
            <a:r>
              <a:rPr lang="en-GB"/>
              <a:t>Y. pestis</a:t>
            </a:r>
          </a:p>
        </p:txBody>
      </p:sp>
      <p:sp>
        <p:nvSpPr>
          <p:cNvPr id="38" name="TextBox 37">
            <a:extLst>
              <a:ext uri="{FF2B5EF4-FFF2-40B4-BE49-F238E27FC236}">
                <a16:creationId xmlns:a16="http://schemas.microsoft.com/office/drawing/2014/main" id="{0454D05C-FD43-0B49-BDDD-88BFB3152C2B}"/>
              </a:ext>
            </a:extLst>
          </p:cNvPr>
          <p:cNvSpPr txBox="1"/>
          <p:nvPr/>
        </p:nvSpPr>
        <p:spPr>
          <a:xfrm>
            <a:off x="4299815" y="1783141"/>
            <a:ext cx="1099480" cy="432675"/>
          </a:xfrm>
          <a:prstGeom prst="rect">
            <a:avLst/>
          </a:prstGeom>
          <a:noFill/>
        </p:spPr>
        <p:txBody>
          <a:bodyPr/>
          <a:lstStyle/>
          <a:p>
            <a:pPr marL="0" lvl="0" indent="0" algn="ctr">
              <a:buNone/>
            </a:pPr>
            <a:r>
              <a:rPr lang="en-GB"/>
              <a:t>Y. pestis</a:t>
            </a:r>
          </a:p>
        </p:txBody>
      </p:sp>
      <p:sp>
        <p:nvSpPr>
          <p:cNvPr id="39" name="TextBox 38">
            <a:extLst>
              <a:ext uri="{FF2B5EF4-FFF2-40B4-BE49-F238E27FC236}">
                <a16:creationId xmlns:a16="http://schemas.microsoft.com/office/drawing/2014/main" id="{20DE5F92-514F-FC4B-8704-0C4A341012D3}"/>
              </a:ext>
            </a:extLst>
          </p:cNvPr>
          <p:cNvSpPr txBox="1"/>
          <p:nvPr/>
        </p:nvSpPr>
        <p:spPr>
          <a:xfrm>
            <a:off x="4297111" y="2111344"/>
            <a:ext cx="1153905" cy="432675"/>
          </a:xfrm>
          <a:prstGeom prst="rect">
            <a:avLst/>
          </a:prstGeom>
          <a:noFill/>
        </p:spPr>
        <p:txBody>
          <a:bodyPr/>
          <a:lstStyle/>
          <a:p>
            <a:pPr marL="0" lvl="0" indent="0" algn="ctr">
              <a:buNone/>
            </a:pPr>
            <a:r>
              <a:rPr lang="en-GB"/>
              <a:t>Y. pestis</a:t>
            </a:r>
          </a:p>
        </p:txBody>
      </p:sp>
      <p:sp>
        <p:nvSpPr>
          <p:cNvPr id="40" name="TextBox 39">
            <a:extLst>
              <a:ext uri="{FF2B5EF4-FFF2-40B4-BE49-F238E27FC236}">
                <a16:creationId xmlns:a16="http://schemas.microsoft.com/office/drawing/2014/main" id="{900F15F2-2BC9-3D42-9D94-C648A8B96ADA}"/>
              </a:ext>
            </a:extLst>
          </p:cNvPr>
          <p:cNvSpPr txBox="1"/>
          <p:nvPr/>
        </p:nvSpPr>
        <p:spPr>
          <a:xfrm>
            <a:off x="3774594" y="286327"/>
            <a:ext cx="2196774" cy="432675"/>
          </a:xfrm>
          <a:prstGeom prst="rect">
            <a:avLst/>
          </a:prstGeom>
          <a:noFill/>
        </p:spPr>
        <p:txBody>
          <a:bodyPr/>
          <a:lstStyle/>
          <a:p>
            <a:pPr marL="0" lvl="0" indent="0" algn="ctr">
              <a:buNone/>
            </a:pPr>
            <a:r>
              <a:rPr lang="en-GB"/>
              <a:t>Y. pseudotuberculosis</a:t>
            </a:r>
          </a:p>
        </p:txBody>
      </p:sp>
      <p:sp>
        <p:nvSpPr>
          <p:cNvPr id="48" name="Rectangle 47">
            <a:extLst>
              <a:ext uri="{FF2B5EF4-FFF2-40B4-BE49-F238E27FC236}">
                <a16:creationId xmlns:a16="http://schemas.microsoft.com/office/drawing/2014/main" id="{8DA81E7C-EA46-AD41-9860-5287D736BC57}"/>
              </a:ext>
            </a:extLst>
          </p:cNvPr>
          <p:cNvSpPr/>
          <p:nvPr/>
        </p:nvSpPr>
        <p:spPr>
          <a:xfrm>
            <a:off x="6063890" y="160337"/>
            <a:ext cx="799535" cy="524271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a:p>
        </p:txBody>
      </p:sp>
      <p:sp>
        <p:nvSpPr>
          <p:cNvPr id="49" name="TextBox 48">
            <a:extLst>
              <a:ext uri="{FF2B5EF4-FFF2-40B4-BE49-F238E27FC236}">
                <a16:creationId xmlns:a16="http://schemas.microsoft.com/office/drawing/2014/main" id="{C895550B-ADB9-BF40-982D-CD39C76E68E8}"/>
              </a:ext>
            </a:extLst>
          </p:cNvPr>
          <p:cNvSpPr txBox="1"/>
          <p:nvPr/>
        </p:nvSpPr>
        <p:spPr>
          <a:xfrm>
            <a:off x="6010003" y="1416228"/>
            <a:ext cx="753302" cy="432675"/>
          </a:xfrm>
          <a:prstGeom prst="rect">
            <a:avLst/>
          </a:prstGeom>
          <a:noFill/>
          <a:ln>
            <a:noFill/>
          </a:ln>
        </p:spPr>
        <p:txBody>
          <a:bodyPr/>
          <a:lstStyle/>
          <a:p>
            <a:pPr marL="0" lvl="0" indent="0" algn="ctr">
              <a:buNone/>
            </a:pPr>
            <a:r>
              <a:rPr lang="en-GB"/>
              <a:t>98%</a:t>
            </a:r>
          </a:p>
        </p:txBody>
      </p:sp>
      <p:sp>
        <p:nvSpPr>
          <p:cNvPr id="50" name="TextBox 49">
            <a:extLst>
              <a:ext uri="{FF2B5EF4-FFF2-40B4-BE49-F238E27FC236}">
                <a16:creationId xmlns:a16="http://schemas.microsoft.com/office/drawing/2014/main" id="{FBE244B8-3859-224A-BD9B-F1D5548760C3}"/>
              </a:ext>
            </a:extLst>
          </p:cNvPr>
          <p:cNvSpPr txBox="1"/>
          <p:nvPr/>
        </p:nvSpPr>
        <p:spPr>
          <a:xfrm>
            <a:off x="6017118" y="1783140"/>
            <a:ext cx="753302" cy="432675"/>
          </a:xfrm>
          <a:prstGeom prst="rect">
            <a:avLst/>
          </a:prstGeom>
          <a:noFill/>
          <a:ln>
            <a:noFill/>
          </a:ln>
        </p:spPr>
        <p:txBody>
          <a:bodyPr/>
          <a:lstStyle/>
          <a:p>
            <a:pPr marL="0" lvl="0" indent="0" algn="ctr">
              <a:buNone/>
            </a:pPr>
            <a:r>
              <a:rPr lang="en-GB"/>
              <a:t>96%</a:t>
            </a:r>
          </a:p>
        </p:txBody>
      </p:sp>
      <p:sp>
        <p:nvSpPr>
          <p:cNvPr id="51" name="TextBox 50">
            <a:extLst>
              <a:ext uri="{FF2B5EF4-FFF2-40B4-BE49-F238E27FC236}">
                <a16:creationId xmlns:a16="http://schemas.microsoft.com/office/drawing/2014/main" id="{3637845D-4FB9-0E47-807A-3BE4EEF3044C}"/>
              </a:ext>
            </a:extLst>
          </p:cNvPr>
          <p:cNvSpPr txBox="1"/>
          <p:nvPr/>
        </p:nvSpPr>
        <p:spPr>
          <a:xfrm>
            <a:off x="6008326" y="2143196"/>
            <a:ext cx="753302" cy="432675"/>
          </a:xfrm>
          <a:prstGeom prst="rect">
            <a:avLst/>
          </a:prstGeom>
          <a:noFill/>
          <a:ln>
            <a:noFill/>
          </a:ln>
        </p:spPr>
        <p:txBody>
          <a:bodyPr/>
          <a:lstStyle/>
          <a:p>
            <a:pPr marL="0" lvl="0" indent="0" algn="ctr">
              <a:buNone/>
            </a:pPr>
            <a:r>
              <a:rPr lang="en-GB"/>
              <a:t>99%</a:t>
            </a:r>
          </a:p>
        </p:txBody>
      </p:sp>
      <p:sp>
        <p:nvSpPr>
          <p:cNvPr id="52" name="TextBox 51">
            <a:extLst>
              <a:ext uri="{FF2B5EF4-FFF2-40B4-BE49-F238E27FC236}">
                <a16:creationId xmlns:a16="http://schemas.microsoft.com/office/drawing/2014/main" id="{A51A4D34-0D5B-CF4D-B285-A5177A81E3BF}"/>
              </a:ext>
            </a:extLst>
          </p:cNvPr>
          <p:cNvSpPr txBox="1"/>
          <p:nvPr/>
        </p:nvSpPr>
        <p:spPr>
          <a:xfrm>
            <a:off x="6083412" y="267909"/>
            <a:ext cx="753302" cy="432675"/>
          </a:xfrm>
          <a:prstGeom prst="rect">
            <a:avLst/>
          </a:prstGeom>
          <a:noFill/>
          <a:ln>
            <a:noFill/>
          </a:ln>
        </p:spPr>
        <p:txBody>
          <a:bodyPr/>
          <a:lstStyle/>
          <a:p>
            <a:pPr marL="0" lvl="0" indent="0" algn="ctr">
              <a:buNone/>
            </a:pPr>
            <a:r>
              <a:rPr lang="en-GB"/>
              <a:t>94%</a:t>
            </a:r>
          </a:p>
        </p:txBody>
      </p:sp>
      <p:sp>
        <p:nvSpPr>
          <p:cNvPr id="53" name="TextBox 52">
            <a:extLst>
              <a:ext uri="{FF2B5EF4-FFF2-40B4-BE49-F238E27FC236}">
                <a16:creationId xmlns:a16="http://schemas.microsoft.com/office/drawing/2014/main" id="{4A1CE492-1AB7-3E49-9474-77A4E8F2BB9F}"/>
              </a:ext>
            </a:extLst>
          </p:cNvPr>
          <p:cNvSpPr txBox="1"/>
          <p:nvPr/>
        </p:nvSpPr>
        <p:spPr>
          <a:xfrm>
            <a:off x="5519007" y="5462980"/>
            <a:ext cx="1882111" cy="432675"/>
          </a:xfrm>
          <a:prstGeom prst="rect">
            <a:avLst/>
          </a:prstGeom>
          <a:noFill/>
          <a:ln>
            <a:noFill/>
          </a:ln>
        </p:spPr>
        <p:txBody>
          <a:bodyPr/>
          <a:lstStyle/>
          <a:p>
            <a:pPr marL="0" lvl="0" indent="0" algn="ctr">
              <a:buNone/>
            </a:pPr>
            <a:r>
              <a:rPr lang="en-GB"/>
              <a:t>Yersinia pestis</a:t>
            </a:r>
          </a:p>
        </p:txBody>
      </p:sp>
      <p:sp>
        <p:nvSpPr>
          <p:cNvPr id="54" name="Rectangle 53">
            <a:extLst>
              <a:ext uri="{FF2B5EF4-FFF2-40B4-BE49-F238E27FC236}">
                <a16:creationId xmlns:a16="http://schemas.microsoft.com/office/drawing/2014/main" id="{E360050F-DBA0-734E-B8AF-046989AE9122}"/>
              </a:ext>
            </a:extLst>
          </p:cNvPr>
          <p:cNvSpPr/>
          <p:nvPr/>
        </p:nvSpPr>
        <p:spPr>
          <a:xfrm>
            <a:off x="7326637" y="165777"/>
            <a:ext cx="799535" cy="524271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a:p>
        </p:txBody>
      </p:sp>
      <p:sp>
        <p:nvSpPr>
          <p:cNvPr id="55" name="TextBox 54">
            <a:extLst>
              <a:ext uri="{FF2B5EF4-FFF2-40B4-BE49-F238E27FC236}">
                <a16:creationId xmlns:a16="http://schemas.microsoft.com/office/drawing/2014/main" id="{E82ECB0B-0492-A94C-A1E9-D2E0AAD8E6AF}"/>
              </a:ext>
            </a:extLst>
          </p:cNvPr>
          <p:cNvSpPr txBox="1"/>
          <p:nvPr/>
        </p:nvSpPr>
        <p:spPr>
          <a:xfrm>
            <a:off x="7289093" y="1340023"/>
            <a:ext cx="753302" cy="432675"/>
          </a:xfrm>
          <a:prstGeom prst="rect">
            <a:avLst/>
          </a:prstGeom>
          <a:noFill/>
          <a:ln>
            <a:noFill/>
          </a:ln>
        </p:spPr>
        <p:txBody>
          <a:bodyPr/>
          <a:lstStyle/>
          <a:p>
            <a:pPr marL="0" lvl="0" indent="0" algn="ctr">
              <a:buNone/>
            </a:pPr>
            <a:r>
              <a:rPr lang="en-GB"/>
              <a:t>95%</a:t>
            </a:r>
          </a:p>
        </p:txBody>
      </p:sp>
      <p:sp>
        <p:nvSpPr>
          <p:cNvPr id="56" name="TextBox 55">
            <a:extLst>
              <a:ext uri="{FF2B5EF4-FFF2-40B4-BE49-F238E27FC236}">
                <a16:creationId xmlns:a16="http://schemas.microsoft.com/office/drawing/2014/main" id="{61115E27-181C-584D-AEA2-75F190BE73ED}"/>
              </a:ext>
            </a:extLst>
          </p:cNvPr>
          <p:cNvSpPr txBox="1"/>
          <p:nvPr/>
        </p:nvSpPr>
        <p:spPr>
          <a:xfrm>
            <a:off x="7296208" y="1706935"/>
            <a:ext cx="753302" cy="432675"/>
          </a:xfrm>
          <a:prstGeom prst="rect">
            <a:avLst/>
          </a:prstGeom>
          <a:noFill/>
          <a:ln>
            <a:noFill/>
          </a:ln>
        </p:spPr>
        <p:txBody>
          <a:bodyPr/>
          <a:lstStyle/>
          <a:p>
            <a:pPr marL="0" lvl="0" indent="0" algn="ctr">
              <a:buNone/>
            </a:pPr>
            <a:r>
              <a:rPr lang="en-GB"/>
              <a:t>98%</a:t>
            </a:r>
          </a:p>
        </p:txBody>
      </p:sp>
      <p:sp>
        <p:nvSpPr>
          <p:cNvPr id="57" name="TextBox 56">
            <a:extLst>
              <a:ext uri="{FF2B5EF4-FFF2-40B4-BE49-F238E27FC236}">
                <a16:creationId xmlns:a16="http://schemas.microsoft.com/office/drawing/2014/main" id="{BB6D96C7-0CFA-F94F-85C3-BD3A73854581}"/>
              </a:ext>
            </a:extLst>
          </p:cNvPr>
          <p:cNvSpPr txBox="1"/>
          <p:nvPr/>
        </p:nvSpPr>
        <p:spPr>
          <a:xfrm>
            <a:off x="7287416" y="2066991"/>
            <a:ext cx="753302" cy="432675"/>
          </a:xfrm>
          <a:prstGeom prst="rect">
            <a:avLst/>
          </a:prstGeom>
          <a:noFill/>
          <a:ln>
            <a:noFill/>
          </a:ln>
        </p:spPr>
        <p:txBody>
          <a:bodyPr/>
          <a:lstStyle/>
          <a:p>
            <a:pPr marL="0" lvl="0" indent="0" algn="ctr">
              <a:buNone/>
            </a:pPr>
            <a:r>
              <a:rPr lang="en-GB"/>
              <a:t>99%</a:t>
            </a:r>
          </a:p>
        </p:txBody>
      </p:sp>
      <p:sp>
        <p:nvSpPr>
          <p:cNvPr id="58" name="TextBox 57">
            <a:extLst>
              <a:ext uri="{FF2B5EF4-FFF2-40B4-BE49-F238E27FC236}">
                <a16:creationId xmlns:a16="http://schemas.microsoft.com/office/drawing/2014/main" id="{1326D671-4C05-BF45-8986-E9A862B34BBD}"/>
              </a:ext>
            </a:extLst>
          </p:cNvPr>
          <p:cNvSpPr txBox="1"/>
          <p:nvPr/>
        </p:nvSpPr>
        <p:spPr>
          <a:xfrm>
            <a:off x="7362502" y="191704"/>
            <a:ext cx="753302" cy="432675"/>
          </a:xfrm>
          <a:prstGeom prst="rect">
            <a:avLst/>
          </a:prstGeom>
          <a:noFill/>
          <a:ln>
            <a:noFill/>
          </a:ln>
        </p:spPr>
        <p:txBody>
          <a:bodyPr/>
          <a:lstStyle/>
          <a:p>
            <a:pPr marL="0" lvl="0" indent="0" algn="ctr">
              <a:buNone/>
            </a:pPr>
            <a:r>
              <a:rPr lang="en-GB"/>
              <a:t>98%</a:t>
            </a:r>
          </a:p>
        </p:txBody>
      </p:sp>
      <p:sp>
        <p:nvSpPr>
          <p:cNvPr id="59" name="TextBox 58">
            <a:extLst>
              <a:ext uri="{FF2B5EF4-FFF2-40B4-BE49-F238E27FC236}">
                <a16:creationId xmlns:a16="http://schemas.microsoft.com/office/drawing/2014/main" id="{40146A90-8E86-C64C-AD08-E21F1AE52300}"/>
              </a:ext>
            </a:extLst>
          </p:cNvPr>
          <p:cNvSpPr txBox="1"/>
          <p:nvPr/>
        </p:nvSpPr>
        <p:spPr>
          <a:xfrm>
            <a:off x="6761628" y="5469946"/>
            <a:ext cx="1882111" cy="432675"/>
          </a:xfrm>
          <a:prstGeom prst="rect">
            <a:avLst/>
          </a:prstGeom>
          <a:noFill/>
          <a:ln>
            <a:noFill/>
          </a:ln>
        </p:spPr>
        <p:txBody>
          <a:bodyPr/>
          <a:lstStyle/>
          <a:p>
            <a:pPr marL="0" lvl="0" indent="0" algn="ctr">
              <a:buNone/>
            </a:pPr>
            <a:r>
              <a:rPr lang="en-GB"/>
              <a:t>Yersinia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24" grpId="0"/>
      <p:bldP spid="30" grpId="0"/>
      <p:bldP spid="36" grpId="0"/>
      <p:bldP spid="37" grpId="0"/>
      <p:bldP spid="38" grpId="0"/>
      <p:bldP spid="39" grpId="0"/>
      <p:bldP spid="40" grpId="0"/>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What is the result?</a:t>
            </a:r>
          </a:p>
        </p:txBody>
      </p:sp>
      <p:graphicFrame>
        <p:nvGraphicFramePr>
          <p:cNvPr id="6" name="Table 5">
            <a:extLst>
              <a:ext uri="{FF2B5EF4-FFF2-40B4-BE49-F238E27FC236}">
                <a16:creationId xmlns:a16="http://schemas.microsoft.com/office/drawing/2014/main" id="{4CE1025D-068A-8F45-B986-2DB233C0DB5B}"/>
              </a:ext>
            </a:extLst>
          </p:cNvPr>
          <p:cNvGraphicFramePr>
            <a:graphicFrameLocks noGrp="1"/>
          </p:cNvGraphicFramePr>
          <p:nvPr>
            <p:extLst>
              <p:ext uri="{D42A27DB-BD31-4B8C-83A1-F6EECF244321}">
                <p14:modId xmlns:p14="http://schemas.microsoft.com/office/powerpoint/2010/main" val="2463249105"/>
              </p:ext>
            </p:extLst>
          </p:nvPr>
        </p:nvGraphicFramePr>
        <p:xfrm>
          <a:off x="1444535" y="1465218"/>
          <a:ext cx="6792686" cy="3272970"/>
        </p:xfrm>
        <a:graphic>
          <a:graphicData uri="http://schemas.openxmlformats.org/drawingml/2006/table">
            <a:tbl>
              <a:tblPr firstRow="1" bandRow="1">
                <a:tableStyleId>{073A0DAA-6AF3-43AB-8588-CEC1D06C72B9}</a:tableStyleId>
              </a:tblPr>
              <a:tblGrid>
                <a:gridCol w="2090057">
                  <a:extLst>
                    <a:ext uri="{9D8B030D-6E8A-4147-A177-3AD203B41FA5}">
                      <a16:colId xmlns:a16="http://schemas.microsoft.com/office/drawing/2014/main" val="2041867582"/>
                    </a:ext>
                  </a:extLst>
                </a:gridCol>
                <a:gridCol w="2289183">
                  <a:extLst>
                    <a:ext uri="{9D8B030D-6E8A-4147-A177-3AD203B41FA5}">
                      <a16:colId xmlns:a16="http://schemas.microsoft.com/office/drawing/2014/main" val="3460614777"/>
                    </a:ext>
                  </a:extLst>
                </a:gridCol>
                <a:gridCol w="2413446">
                  <a:extLst>
                    <a:ext uri="{9D8B030D-6E8A-4147-A177-3AD203B41FA5}">
                      <a16:colId xmlns:a16="http://schemas.microsoft.com/office/drawing/2014/main" val="2807195519"/>
                    </a:ext>
                  </a:extLst>
                </a:gridCol>
              </a:tblGrid>
              <a:tr h="654594">
                <a:tc>
                  <a:txBody>
                    <a:bodyPr/>
                    <a:lstStyle/>
                    <a:p>
                      <a:r>
                        <a:rPr lang="tr-TR"/>
                        <a:t>Species</a:t>
                      </a:r>
                    </a:p>
                  </a:txBody>
                  <a:tcPr/>
                </a:tc>
                <a:tc>
                  <a:txBody>
                    <a:bodyPr/>
                    <a:lstStyle/>
                    <a:p>
                      <a:r>
                        <a:rPr lang="tr-TR" err="1"/>
                        <a:t>Absoute</a:t>
                      </a:r>
                      <a:r>
                        <a:rPr lang="tr-TR"/>
                        <a:t> </a:t>
                      </a:r>
                      <a:r>
                        <a:rPr lang="tr-TR" err="1"/>
                        <a:t>Abundance</a:t>
                      </a:r>
                      <a:endParaRPr lang="tr-TR"/>
                    </a:p>
                  </a:txBody>
                  <a:tcPr/>
                </a:tc>
                <a:tc>
                  <a:txBody>
                    <a:bodyPr/>
                    <a:lstStyle/>
                    <a:p>
                      <a:r>
                        <a:rPr lang="tr-TR" err="1"/>
                        <a:t>Relative</a:t>
                      </a:r>
                      <a:r>
                        <a:rPr lang="tr-TR"/>
                        <a:t> </a:t>
                      </a:r>
                      <a:r>
                        <a:rPr lang="tr-TR" err="1"/>
                        <a:t>Abundance</a:t>
                      </a:r>
                      <a:endParaRPr lang="tr-TR"/>
                    </a:p>
                  </a:txBody>
                  <a:tcPr/>
                </a:tc>
                <a:extLst>
                  <a:ext uri="{0D108BD9-81ED-4DB2-BD59-A6C34878D82A}">
                    <a16:rowId xmlns:a16="http://schemas.microsoft.com/office/drawing/2014/main" val="1943438223"/>
                  </a:ext>
                </a:extLst>
              </a:tr>
              <a:tr h="654594">
                <a:tc>
                  <a:txBody>
                    <a:bodyPr/>
                    <a:lstStyle/>
                    <a:p>
                      <a:r>
                        <a:rPr lang="tr-TR"/>
                        <a:t>Species A</a:t>
                      </a:r>
                    </a:p>
                  </a:txBody>
                  <a:tcPr/>
                </a:tc>
                <a:tc>
                  <a:txBody>
                    <a:bodyPr/>
                    <a:lstStyle/>
                    <a:p>
                      <a:r>
                        <a:rPr lang="tr-TR"/>
                        <a:t>23</a:t>
                      </a:r>
                    </a:p>
                  </a:txBody>
                  <a:tcPr/>
                </a:tc>
                <a:tc>
                  <a:txBody>
                    <a:bodyPr/>
                    <a:lstStyle/>
                    <a:p>
                      <a:r>
                        <a:rPr lang="tr-TR"/>
                        <a:t>0.12</a:t>
                      </a:r>
                    </a:p>
                  </a:txBody>
                  <a:tcPr/>
                </a:tc>
                <a:extLst>
                  <a:ext uri="{0D108BD9-81ED-4DB2-BD59-A6C34878D82A}">
                    <a16:rowId xmlns:a16="http://schemas.microsoft.com/office/drawing/2014/main" val="2834327142"/>
                  </a:ext>
                </a:extLst>
              </a:tr>
              <a:tr h="654594">
                <a:tc>
                  <a:txBody>
                    <a:bodyPr/>
                    <a:lstStyle/>
                    <a:p>
                      <a:r>
                        <a:rPr lang="tr-TR"/>
                        <a:t>Species B</a:t>
                      </a:r>
                    </a:p>
                  </a:txBody>
                  <a:tcPr/>
                </a:tc>
                <a:tc>
                  <a:txBody>
                    <a:bodyPr/>
                    <a:lstStyle/>
                    <a:p>
                      <a:r>
                        <a:rPr lang="tr-TR"/>
                        <a:t>45</a:t>
                      </a:r>
                    </a:p>
                  </a:txBody>
                  <a:tcPr/>
                </a:tc>
                <a:tc>
                  <a:txBody>
                    <a:bodyPr/>
                    <a:lstStyle/>
                    <a:p>
                      <a:r>
                        <a:rPr lang="tr-TR"/>
                        <a:t>0.24</a:t>
                      </a:r>
                    </a:p>
                  </a:txBody>
                  <a:tcPr/>
                </a:tc>
                <a:extLst>
                  <a:ext uri="{0D108BD9-81ED-4DB2-BD59-A6C34878D82A}">
                    <a16:rowId xmlns:a16="http://schemas.microsoft.com/office/drawing/2014/main" val="2003621224"/>
                  </a:ext>
                </a:extLst>
              </a:tr>
              <a:tr h="654594">
                <a:tc>
                  <a:txBody>
                    <a:bodyPr/>
                    <a:lstStyle/>
                    <a:p>
                      <a:r>
                        <a:rPr lang="tr-TR"/>
                        <a:t>Species C</a:t>
                      </a:r>
                    </a:p>
                  </a:txBody>
                  <a:tcPr/>
                </a:tc>
                <a:tc>
                  <a:txBody>
                    <a:bodyPr/>
                    <a:lstStyle/>
                    <a:p>
                      <a:r>
                        <a:rPr lang="tr-TR"/>
                        <a:t>76</a:t>
                      </a:r>
                    </a:p>
                  </a:txBody>
                  <a:tcPr/>
                </a:tc>
                <a:tc>
                  <a:txBody>
                    <a:bodyPr/>
                    <a:lstStyle/>
                    <a:p>
                      <a:r>
                        <a:rPr lang="tr-TR"/>
                        <a:t>0.4</a:t>
                      </a:r>
                    </a:p>
                  </a:txBody>
                  <a:tcPr/>
                </a:tc>
                <a:extLst>
                  <a:ext uri="{0D108BD9-81ED-4DB2-BD59-A6C34878D82A}">
                    <a16:rowId xmlns:a16="http://schemas.microsoft.com/office/drawing/2014/main" val="1737187878"/>
                  </a:ext>
                </a:extLst>
              </a:tr>
              <a:tr h="654594">
                <a:tc>
                  <a:txBody>
                    <a:bodyPr/>
                    <a:lstStyle/>
                    <a:p>
                      <a:r>
                        <a:rPr lang="tr-TR"/>
                        <a:t>Species D</a:t>
                      </a:r>
                    </a:p>
                  </a:txBody>
                  <a:tcPr/>
                </a:tc>
                <a:tc>
                  <a:txBody>
                    <a:bodyPr/>
                    <a:lstStyle/>
                    <a:p>
                      <a:r>
                        <a:rPr lang="tr-TR"/>
                        <a:t>45</a:t>
                      </a:r>
                    </a:p>
                  </a:txBody>
                  <a:tcPr/>
                </a:tc>
                <a:tc>
                  <a:txBody>
                    <a:bodyPr/>
                    <a:lstStyle/>
                    <a:p>
                      <a:r>
                        <a:rPr lang="tr-TR"/>
                        <a:t>0.23</a:t>
                      </a:r>
                    </a:p>
                  </a:txBody>
                  <a:tcPr/>
                </a:tc>
                <a:extLst>
                  <a:ext uri="{0D108BD9-81ED-4DB2-BD59-A6C34878D82A}">
                    <a16:rowId xmlns:a16="http://schemas.microsoft.com/office/drawing/2014/main" val="52605644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a:t>Diversity analysis</a:t>
            </a:r>
          </a:p>
        </p:txBody>
      </p:sp>
      <p:sp>
        <p:nvSpPr>
          <p:cNvPr id="3" name="Content Placeholder 2"/>
          <p:cNvSpPr>
            <a:spLocks noGrp="1"/>
          </p:cNvSpPr>
          <p:nvPr>
            <p:ph idx="1"/>
          </p:nvPr>
        </p:nvSpPr>
        <p:spPr/>
        <p:txBody>
          <a:bodyPr/>
          <a:lstStyle/>
          <a:p>
            <a:pPr lvl="1"/>
            <a:r>
              <a:rPr lang="en-GB" noProof="0" dirty="0"/>
              <a:t>Alpha diversity</a:t>
            </a:r>
          </a:p>
          <a:p>
            <a:pPr lvl="2"/>
            <a:r>
              <a:rPr lang="en-GB" noProof="0" dirty="0"/>
              <a:t>Number of species observed in a particular niche</a:t>
            </a:r>
          </a:p>
          <a:p>
            <a:pPr lvl="1"/>
            <a:endParaRPr lang="en-GB" noProof="0" dirty="0"/>
          </a:p>
          <a:p>
            <a:pPr lvl="1"/>
            <a:r>
              <a:rPr lang="en-GB" noProof="0" dirty="0"/>
              <a:t>Beta diversity</a:t>
            </a:r>
          </a:p>
          <a:p>
            <a:pPr lvl="2"/>
            <a:r>
              <a:rPr lang="en-GB" noProof="0" dirty="0"/>
              <a:t>Bray-Curtis distance</a:t>
            </a:r>
          </a:p>
          <a:p>
            <a:pPr lvl="1"/>
            <a:endParaRPr lang="en-GB" noProof="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a:t>Metagenomics</a:t>
            </a:r>
          </a:p>
        </p:txBody>
      </p:sp>
      <p:sp>
        <p:nvSpPr>
          <p:cNvPr id="3" name="Content Placeholder 2"/>
          <p:cNvSpPr>
            <a:spLocks noGrp="1"/>
          </p:cNvSpPr>
          <p:nvPr>
            <p:ph idx="1"/>
          </p:nvPr>
        </p:nvSpPr>
        <p:spPr/>
        <p:txBody>
          <a:bodyPr/>
          <a:lstStyle/>
          <a:p>
            <a:pPr marL="0" lvl="0" indent="0">
              <a:buNone/>
            </a:pPr>
            <a:r>
              <a:rPr lang="en-GB" noProof="0" dirty="0"/>
              <a:t>The aim is to understand:</a:t>
            </a:r>
          </a:p>
          <a:p>
            <a:pPr lvl="1"/>
            <a:r>
              <a:rPr lang="en-GB" noProof="0" dirty="0"/>
              <a:t>Who are they?</a:t>
            </a:r>
          </a:p>
          <a:p>
            <a:pPr lvl="1"/>
            <a:r>
              <a:rPr lang="en-GB" noProof="0" dirty="0"/>
              <a:t>What are they doing?</a:t>
            </a:r>
          </a:p>
          <a:p>
            <a:pPr lvl="1"/>
            <a:r>
              <a:rPr lang="en-GB" noProof="0" dirty="0"/>
              <a:t>How they interact with each other?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F9E1B4-2C54-C946-88AC-DECD8D36F6EC}"/>
              </a:ext>
            </a:extLst>
          </p:cNvPr>
          <p:cNvPicPr>
            <a:picLocks noChangeAspect="1"/>
          </p:cNvPicPr>
          <p:nvPr/>
        </p:nvPicPr>
        <p:blipFill>
          <a:blip r:embed="rId3"/>
          <a:stretch>
            <a:fillRect/>
          </a:stretch>
        </p:blipFill>
        <p:spPr>
          <a:xfrm>
            <a:off x="54737" y="457199"/>
            <a:ext cx="9089263" cy="6126163"/>
          </a:xfrm>
          <a:prstGeom prst="rect">
            <a:avLst/>
          </a:prstGeom>
        </p:spPr>
      </p:pic>
      <p:sp>
        <p:nvSpPr>
          <p:cNvPr id="3" name="Content Placeholder 2"/>
          <p:cNvSpPr>
            <a:spLocks noGrp="1"/>
          </p:cNvSpPr>
          <p:nvPr>
            <p:ph idx="1"/>
          </p:nvPr>
        </p:nvSpPr>
        <p:spPr/>
        <p:txBody>
          <a:bodyPr>
            <a:normAutofit/>
          </a:bodyPr>
          <a:lstStyle/>
          <a:p>
            <a:pPr marL="0" lvl="0" indent="0">
              <a:buNone/>
            </a:pPr>
            <a:endParaRPr lang="en-GB" noProof="0" dirty="0"/>
          </a:p>
        </p:txBody>
      </p:sp>
      <p:sp>
        <p:nvSpPr>
          <p:cNvPr id="5" name="Title 4">
            <a:extLst>
              <a:ext uri="{FF2B5EF4-FFF2-40B4-BE49-F238E27FC236}">
                <a16:creationId xmlns:a16="http://schemas.microsoft.com/office/drawing/2014/main" id="{824ACFC3-353D-DE48-9886-882360FA99E6}"/>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408031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21ECA7-75ED-4B45-94AD-652B71C011EE}"/>
              </a:ext>
            </a:extLst>
          </p:cNvPr>
          <p:cNvPicPr>
            <a:picLocks noChangeAspect="1"/>
          </p:cNvPicPr>
          <p:nvPr/>
        </p:nvPicPr>
        <p:blipFill>
          <a:blip r:embed="rId3"/>
          <a:stretch>
            <a:fillRect/>
          </a:stretch>
        </p:blipFill>
        <p:spPr>
          <a:xfrm>
            <a:off x="31750" y="0"/>
            <a:ext cx="90805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FDB4-3CE4-0041-B0A2-BB49E35BFB4F}"/>
              </a:ext>
            </a:extLst>
          </p:cNvPr>
          <p:cNvSpPr>
            <a:spLocks noGrp="1"/>
          </p:cNvSpPr>
          <p:nvPr>
            <p:ph type="title"/>
          </p:nvPr>
        </p:nvSpPr>
        <p:spPr/>
        <p:txBody>
          <a:bodyPr/>
          <a:lstStyle/>
          <a:p>
            <a:endParaRPr lang="tr-TR"/>
          </a:p>
        </p:txBody>
      </p:sp>
      <p:pic>
        <p:nvPicPr>
          <p:cNvPr id="5" name="Content Placeholder 4">
            <a:extLst>
              <a:ext uri="{FF2B5EF4-FFF2-40B4-BE49-F238E27FC236}">
                <a16:creationId xmlns:a16="http://schemas.microsoft.com/office/drawing/2014/main" id="{49275C95-9B5F-8B40-B4CA-49D1A4DD68B7}"/>
              </a:ext>
            </a:extLst>
          </p:cNvPr>
          <p:cNvPicPr>
            <a:picLocks noGrp="1" noChangeAspect="1"/>
          </p:cNvPicPr>
          <p:nvPr>
            <p:ph idx="1"/>
          </p:nvPr>
        </p:nvPicPr>
        <p:blipFill>
          <a:blip r:embed="rId2"/>
          <a:stretch>
            <a:fillRect/>
          </a:stretch>
        </p:blipFill>
        <p:spPr>
          <a:xfrm>
            <a:off x="2084832" y="408610"/>
            <a:ext cx="5336569" cy="5751855"/>
          </a:xfrm>
        </p:spPr>
      </p:pic>
    </p:spTree>
    <p:extLst>
      <p:ext uri="{BB962C8B-B14F-4D97-AF65-F5344CB8AC3E}">
        <p14:creationId xmlns:p14="http://schemas.microsoft.com/office/powerpoint/2010/main" val="319614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5613400"/>
            <a:ext cx="8229600" cy="508000"/>
          </a:xfrm>
          <a:prstGeom prst="rect">
            <a:avLst/>
          </a:prstGeom>
          <a:noFill/>
        </p:spPr>
        <p:txBody>
          <a:bodyPr/>
          <a:lstStyle/>
          <a:p>
            <a:pPr marL="0" lvl="0" indent="0" algn="ctr">
              <a:buNone/>
            </a:pPr>
            <a:r>
              <a:rPr dirty="0"/>
              <a:t>The </a:t>
            </a:r>
            <a:r>
              <a:rPr lang="tr-TR" dirty="0"/>
              <a:t>PCA</a:t>
            </a:r>
            <a:r>
              <a:rPr dirty="0"/>
              <a:t> </a:t>
            </a:r>
            <a:r>
              <a:rPr dirty="0" err="1"/>
              <a:t>visualisation</a:t>
            </a:r>
            <a:r>
              <a:rPr dirty="0"/>
              <a:t> of Human Microbiome Project Samples. PC 1 and </a:t>
            </a:r>
            <a:r>
              <a:rPr lang="tr-TR" dirty="0"/>
              <a:t>PC 2 </a:t>
            </a:r>
            <a:r>
              <a:rPr lang="tr-TR" dirty="0" err="1"/>
              <a:t>components</a:t>
            </a:r>
            <a:r>
              <a:rPr lang="tr-TR" dirty="0"/>
              <a:t> </a:t>
            </a:r>
            <a:r>
              <a:rPr lang="tr-TR" dirty="0" err="1"/>
              <a:t>are</a:t>
            </a:r>
            <a:r>
              <a:rPr lang="tr-TR" dirty="0"/>
              <a:t> </a:t>
            </a:r>
            <a:r>
              <a:rPr lang="tr-TR" dirty="0" err="1"/>
              <a:t>shown</a:t>
            </a:r>
            <a:endParaRPr dirty="0"/>
          </a:p>
        </p:txBody>
      </p:sp>
      <p:pic>
        <p:nvPicPr>
          <p:cNvPr id="5" name="Picture 4">
            <a:extLst>
              <a:ext uri="{FF2B5EF4-FFF2-40B4-BE49-F238E27FC236}">
                <a16:creationId xmlns:a16="http://schemas.microsoft.com/office/drawing/2014/main" id="{6B223CAF-848C-F845-A413-FB8CFB43AC56}"/>
              </a:ext>
            </a:extLst>
          </p:cNvPr>
          <p:cNvPicPr>
            <a:picLocks noChangeAspect="1"/>
          </p:cNvPicPr>
          <p:nvPr/>
        </p:nvPicPr>
        <p:blipFill>
          <a:blip r:embed="rId3"/>
          <a:stretch>
            <a:fillRect/>
          </a:stretch>
        </p:blipFill>
        <p:spPr>
          <a:xfrm>
            <a:off x="1919751" y="308903"/>
            <a:ext cx="5304497" cy="53044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00350"/>
            <a:ext cx="8229600" cy="1257300"/>
          </a:xfrm>
        </p:spPr>
        <p:txBody>
          <a:bodyPr/>
          <a:lstStyle/>
          <a:p>
            <a:pPr marL="0" lvl="0" indent="0">
              <a:buNone/>
            </a:pPr>
            <a:r>
              <a:rPr lang="en-GB" noProof="0" dirty="0"/>
              <a:t>Metagenomics</a:t>
            </a:r>
          </a:p>
        </p:txBody>
      </p:sp>
      <p:sp>
        <p:nvSpPr>
          <p:cNvPr id="6" name="Rectangle 5">
            <a:extLst>
              <a:ext uri="{FF2B5EF4-FFF2-40B4-BE49-F238E27FC236}">
                <a16:creationId xmlns:a16="http://schemas.microsoft.com/office/drawing/2014/main" id="{B51AADFB-EC7C-E447-9F7E-172739CA7002}"/>
              </a:ext>
            </a:extLst>
          </p:cNvPr>
          <p:cNvSpPr/>
          <p:nvPr/>
        </p:nvSpPr>
        <p:spPr>
          <a:xfrm>
            <a:off x="4065814" y="3016529"/>
            <a:ext cx="2237015" cy="92765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4D3D48-62E3-8E4F-A82D-8B77A4504FA9}"/>
              </a:ext>
            </a:extLst>
          </p:cNvPr>
          <p:cNvSpPr>
            <a:spLocks noChangeAspect="1"/>
          </p:cNvSpPr>
          <p:nvPr/>
        </p:nvSpPr>
        <p:spPr>
          <a:xfrm>
            <a:off x="707690" y="2404201"/>
            <a:ext cx="720000" cy="720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tr-TR" sz="3200" dirty="0"/>
              <a:t>A</a:t>
            </a:r>
            <a:endParaRPr lang="tr-TR" dirty="0"/>
          </a:p>
        </p:txBody>
      </p:sp>
      <p:sp>
        <p:nvSpPr>
          <p:cNvPr id="10" name="Rectangle 9">
            <a:extLst>
              <a:ext uri="{FF2B5EF4-FFF2-40B4-BE49-F238E27FC236}">
                <a16:creationId xmlns:a16="http://schemas.microsoft.com/office/drawing/2014/main" id="{0CD8D8A2-456B-F348-BE05-A109735EFBA3}"/>
              </a:ext>
            </a:extLst>
          </p:cNvPr>
          <p:cNvSpPr>
            <a:spLocks noChangeAspect="1"/>
          </p:cNvSpPr>
          <p:nvPr/>
        </p:nvSpPr>
        <p:spPr>
          <a:xfrm>
            <a:off x="707690" y="3264834"/>
            <a:ext cx="720000" cy="720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tr-TR" sz="3200" dirty="0">
                <a:solidFill>
                  <a:schemeClr val="tx1"/>
                </a:solidFill>
              </a:rPr>
              <a:t>T</a:t>
            </a:r>
            <a:endParaRPr lang="tr-TR" dirty="0">
              <a:solidFill>
                <a:schemeClr val="tx1"/>
              </a:solidFill>
            </a:endParaRPr>
          </a:p>
        </p:txBody>
      </p:sp>
      <p:sp>
        <p:nvSpPr>
          <p:cNvPr id="11" name="Rectangle 10">
            <a:extLst>
              <a:ext uri="{FF2B5EF4-FFF2-40B4-BE49-F238E27FC236}">
                <a16:creationId xmlns:a16="http://schemas.microsoft.com/office/drawing/2014/main" id="{6F47C108-38B3-D44F-8F03-BB4374C78019}"/>
              </a:ext>
            </a:extLst>
          </p:cNvPr>
          <p:cNvSpPr>
            <a:spLocks noChangeAspect="1"/>
          </p:cNvSpPr>
          <p:nvPr/>
        </p:nvSpPr>
        <p:spPr>
          <a:xfrm>
            <a:off x="707690" y="4264012"/>
            <a:ext cx="720000" cy="72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tr-TR" sz="3200" dirty="0"/>
              <a:t>G</a:t>
            </a:r>
            <a:endParaRPr lang="tr-TR" dirty="0"/>
          </a:p>
        </p:txBody>
      </p:sp>
      <p:sp>
        <p:nvSpPr>
          <p:cNvPr id="12" name="Rectangle 11">
            <a:extLst>
              <a:ext uri="{FF2B5EF4-FFF2-40B4-BE49-F238E27FC236}">
                <a16:creationId xmlns:a16="http://schemas.microsoft.com/office/drawing/2014/main" id="{CADA6FFB-F7F1-F64D-8C0B-E99A8C2A633A}"/>
              </a:ext>
            </a:extLst>
          </p:cNvPr>
          <p:cNvSpPr>
            <a:spLocks noChangeAspect="1"/>
          </p:cNvSpPr>
          <p:nvPr/>
        </p:nvSpPr>
        <p:spPr>
          <a:xfrm>
            <a:off x="707690" y="5232324"/>
            <a:ext cx="720000" cy="7200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tr-TR" sz="3200" dirty="0"/>
              <a:t>C</a:t>
            </a:r>
            <a:endParaRPr lang="tr-TR" dirty="0"/>
          </a:p>
        </p:txBody>
      </p:sp>
      <p:sp>
        <p:nvSpPr>
          <p:cNvPr id="13" name="Content Placeholder 2">
            <a:extLst>
              <a:ext uri="{FF2B5EF4-FFF2-40B4-BE49-F238E27FC236}">
                <a16:creationId xmlns:a16="http://schemas.microsoft.com/office/drawing/2014/main" id="{3B485F98-3EF1-7A47-956B-A25452007D6B}"/>
              </a:ext>
            </a:extLst>
          </p:cNvPr>
          <p:cNvSpPr>
            <a:spLocks noGrp="1"/>
          </p:cNvSpPr>
          <p:nvPr>
            <p:ph idx="1"/>
          </p:nvPr>
        </p:nvSpPr>
        <p:spPr>
          <a:xfrm>
            <a:off x="457200" y="459934"/>
            <a:ext cx="8229600" cy="976745"/>
          </a:xfrm>
        </p:spPr>
        <p:txBody>
          <a:bodyPr/>
          <a:lstStyle/>
          <a:p>
            <a:pPr marL="0" lvl="0" indent="0">
              <a:buNone/>
            </a:pPr>
            <a:r>
              <a:rPr lang="en-GB" noProof="0" dirty="0"/>
              <a:t>Changes in </a:t>
            </a:r>
            <a:r>
              <a:rPr lang="en-GB" noProof="0" dirty="0" err="1"/>
              <a:t>geneti</a:t>
            </a:r>
            <a:r>
              <a:rPr lang="en-GB" dirty="0"/>
              <a:t>c composition</a:t>
            </a:r>
            <a:endParaRPr lang="en-GB" noProof="0" dirty="0"/>
          </a:p>
        </p:txBody>
      </p:sp>
      <p:sp>
        <p:nvSpPr>
          <p:cNvPr id="16" name="Rectangle 15">
            <a:extLst>
              <a:ext uri="{FF2B5EF4-FFF2-40B4-BE49-F238E27FC236}">
                <a16:creationId xmlns:a16="http://schemas.microsoft.com/office/drawing/2014/main" id="{47A3D015-E1C9-9C43-9581-86360A96E74A}"/>
              </a:ext>
            </a:extLst>
          </p:cNvPr>
          <p:cNvSpPr/>
          <p:nvPr/>
        </p:nvSpPr>
        <p:spPr>
          <a:xfrm>
            <a:off x="5623899" y="1370904"/>
            <a:ext cx="1188720"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Sample</a:t>
            </a:r>
            <a:endParaRPr lang="tr-TR" dirty="0"/>
          </a:p>
        </p:txBody>
      </p:sp>
      <p:sp>
        <p:nvSpPr>
          <p:cNvPr id="17" name="Rectangle 16">
            <a:extLst>
              <a:ext uri="{FF2B5EF4-FFF2-40B4-BE49-F238E27FC236}">
                <a16:creationId xmlns:a16="http://schemas.microsoft.com/office/drawing/2014/main" id="{75997BFF-1CD8-D346-A8F8-2224150D97EF}"/>
              </a:ext>
            </a:extLst>
          </p:cNvPr>
          <p:cNvSpPr/>
          <p:nvPr/>
        </p:nvSpPr>
        <p:spPr>
          <a:xfrm>
            <a:off x="5623899" y="2839721"/>
            <a:ext cx="1188720"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a:t>DNA</a:t>
            </a:r>
          </a:p>
        </p:txBody>
      </p:sp>
      <p:sp>
        <p:nvSpPr>
          <p:cNvPr id="18" name="Rectangle 17">
            <a:extLst>
              <a:ext uri="{FF2B5EF4-FFF2-40B4-BE49-F238E27FC236}">
                <a16:creationId xmlns:a16="http://schemas.microsoft.com/office/drawing/2014/main" id="{9064C162-89BD-AB46-9AB5-FCF97CCDA0BE}"/>
              </a:ext>
            </a:extLst>
          </p:cNvPr>
          <p:cNvSpPr/>
          <p:nvPr/>
        </p:nvSpPr>
        <p:spPr>
          <a:xfrm>
            <a:off x="5373981" y="4415052"/>
            <a:ext cx="1688556"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Mapping</a:t>
            </a:r>
            <a:endParaRPr lang="tr-TR" dirty="0"/>
          </a:p>
        </p:txBody>
      </p:sp>
      <p:cxnSp>
        <p:nvCxnSpPr>
          <p:cNvPr id="19" name="Straight Arrow Connector 18">
            <a:extLst>
              <a:ext uri="{FF2B5EF4-FFF2-40B4-BE49-F238E27FC236}">
                <a16:creationId xmlns:a16="http://schemas.microsoft.com/office/drawing/2014/main" id="{5A5A240A-C131-ED46-AAA9-5B3ED20E63DB}"/>
              </a:ext>
            </a:extLst>
          </p:cNvPr>
          <p:cNvCxnSpPr>
            <a:cxnSpLocks/>
            <a:stCxn id="16" idx="2"/>
            <a:endCxn id="17" idx="0"/>
          </p:cNvCxnSpPr>
          <p:nvPr/>
        </p:nvCxnSpPr>
        <p:spPr>
          <a:xfrm>
            <a:off x="6218259" y="1939864"/>
            <a:ext cx="0" cy="8998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171760BE-BA62-6745-9796-238749B9DCEB}"/>
              </a:ext>
            </a:extLst>
          </p:cNvPr>
          <p:cNvCxnSpPr>
            <a:cxnSpLocks/>
            <a:stCxn id="17" idx="2"/>
            <a:endCxn id="18" idx="0"/>
          </p:cNvCxnSpPr>
          <p:nvPr/>
        </p:nvCxnSpPr>
        <p:spPr>
          <a:xfrm>
            <a:off x="6218259" y="3408681"/>
            <a:ext cx="0" cy="10063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7ED60342-9833-FE43-A386-DE27DFFEE365}"/>
              </a:ext>
            </a:extLst>
          </p:cNvPr>
          <p:cNvSpPr/>
          <p:nvPr/>
        </p:nvSpPr>
        <p:spPr>
          <a:xfrm>
            <a:off x="5373981" y="5844252"/>
            <a:ext cx="1688556"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t>SNP/</a:t>
            </a:r>
            <a:r>
              <a:rPr lang="tr-TR" dirty="0" err="1"/>
              <a:t>Variant</a:t>
            </a:r>
            <a:endParaRPr lang="tr-TR" dirty="0"/>
          </a:p>
        </p:txBody>
      </p:sp>
      <p:cxnSp>
        <p:nvCxnSpPr>
          <p:cNvPr id="22" name="Straight Arrow Connector 21">
            <a:extLst>
              <a:ext uri="{FF2B5EF4-FFF2-40B4-BE49-F238E27FC236}">
                <a16:creationId xmlns:a16="http://schemas.microsoft.com/office/drawing/2014/main" id="{9DBE79DE-FB4B-2C42-BFD4-A5D0344F8BE6}"/>
              </a:ext>
            </a:extLst>
          </p:cNvPr>
          <p:cNvCxnSpPr>
            <a:cxnSpLocks/>
            <a:stCxn id="18" idx="2"/>
            <a:endCxn id="21" idx="0"/>
          </p:cNvCxnSpPr>
          <p:nvPr/>
        </p:nvCxnSpPr>
        <p:spPr>
          <a:xfrm>
            <a:off x="6218259" y="4984012"/>
            <a:ext cx="0" cy="8602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98783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2546</TotalTime>
  <Words>2398</Words>
  <Application>Microsoft Macintosh PowerPoint</Application>
  <PresentationFormat>On-screen Show (4:3)</PresentationFormat>
  <Paragraphs>298</Paragraphs>
  <Slides>29</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Metagenomics and Ancient DNA</vt:lpstr>
      <vt:lpstr>Overview</vt:lpstr>
      <vt:lpstr>Metagenomics</vt:lpstr>
      <vt:lpstr>PowerPoint Presentation</vt:lpstr>
      <vt:lpstr>PowerPoint Presentation</vt:lpstr>
      <vt:lpstr>PowerPoint Presentation</vt:lpstr>
      <vt:lpstr>PowerPoint Presentation</vt:lpstr>
      <vt:lpstr>Metagenomics</vt:lpstr>
      <vt:lpstr>PowerPoint Presentation</vt:lpstr>
      <vt:lpstr>Metagenomics</vt:lpstr>
      <vt:lpstr>PowerPoint Presentation</vt:lpstr>
      <vt:lpstr>PowerPoint Presentation</vt:lpstr>
      <vt:lpstr>PowerPoint Presentation</vt:lpstr>
      <vt:lpstr>PowerPoint Presentation</vt:lpstr>
      <vt:lpstr>Ancient Metagenomics</vt:lpstr>
      <vt:lpstr>PowerPoint Presentation</vt:lpstr>
      <vt:lpstr>PowerPoint Presentation</vt:lpstr>
      <vt:lpstr>PowerPoint Presentation</vt:lpstr>
      <vt:lpstr>Ancient Metagenomics</vt:lpstr>
      <vt:lpstr>Ancient Metagenomics</vt:lpstr>
      <vt:lpstr>Sampling</vt:lpstr>
      <vt:lpstr>PowerPoint Presentation</vt:lpstr>
      <vt:lpstr>PowerPoint Presentation</vt:lpstr>
      <vt:lpstr>Tools in metagenomics</vt:lpstr>
      <vt:lpstr>Metaphlan2</vt:lpstr>
      <vt:lpstr>Kraken2</vt:lpstr>
      <vt:lpstr>Taxonomical Classification</vt:lpstr>
      <vt:lpstr>What is the result?</vt:lpstr>
      <vt:lpstr>Diversity analysis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Ancient Metagenomics</dc:title>
  <dc:creator>Emrah Kırdök, PhD</dc:creator>
  <cp:keywords/>
  <cp:lastModifiedBy>Emrah Kırdök</cp:lastModifiedBy>
  <cp:revision>55</cp:revision>
  <dcterms:created xsi:type="dcterms:W3CDTF">2020-01-06T14:55:37Z</dcterms:created>
  <dcterms:modified xsi:type="dcterms:W3CDTF">2020-01-30T21:20:06Z</dcterms:modified>
</cp:coreProperties>
</file>